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258" r:id="rId3"/>
    <p:sldId id="259" r:id="rId4"/>
    <p:sldId id="260" r:id="rId5"/>
    <p:sldId id="261" r:id="rId6"/>
    <p:sldId id="262" r:id="rId7"/>
    <p:sldId id="277" r:id="rId8"/>
    <p:sldId id="278" r:id="rId9"/>
    <p:sldId id="276" r:id="rId10"/>
    <p:sldId id="269" r:id="rId11"/>
    <p:sldId id="270" r:id="rId12"/>
    <p:sldId id="279" r:id="rId13"/>
    <p:sldId id="280" r:id="rId14"/>
    <p:sldId id="281" r:id="rId15"/>
    <p:sldId id="273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B0219-C6D8-46BD-9406-438FD1DE7B8C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FB57A3-E316-475C-9AE0-34E995F4CD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833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1D7E5-5FFD-4EA7-AFB2-230C5652B0C9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00967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1D7E5-5FFD-4EA7-AFB2-230C5652B0C9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2079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1D7E5-5FFD-4EA7-AFB2-230C5652B0C9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2002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1D7E5-5FFD-4EA7-AFB2-230C5652B0C9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7574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1D7E5-5FFD-4EA7-AFB2-230C5652B0C9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5219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1D7E5-5FFD-4EA7-AFB2-230C5652B0C9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68339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1D7E5-5FFD-4EA7-AFB2-230C5652B0C9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4455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30510-CC21-424F-9764-7B67CF86340A}" type="slidenum">
              <a:rPr lang="cs-CZ" altLang="cs-CZ" smtClean="0">
                <a:latin typeface="Myriad Pro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cs-CZ" altLang="cs-CZ" dirty="0" smtClean="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9230278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30510-CC21-424F-9764-7B67CF86340A}" type="slidenum">
              <a:rPr lang="cs-CZ" altLang="cs-CZ" smtClean="0">
                <a:latin typeface="Myriad Pro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cs-CZ" altLang="cs-CZ" dirty="0" smtClean="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9230278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512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9F30510-CC21-424F-9764-7B67CF86340A}" type="slidenum">
              <a:rPr lang="cs-CZ" altLang="cs-CZ" smtClean="0">
                <a:latin typeface="Myriad Pro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cs-CZ" altLang="cs-CZ" dirty="0" smtClean="0">
              <a:latin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923027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669AD-2314-4DAB-B5AC-5D37A7E5EEE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42451-66B7-4AC2-AD7A-11594AB050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669AD-2314-4DAB-B5AC-5D37A7E5EEE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42451-66B7-4AC2-AD7A-11594AB050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669AD-2314-4DAB-B5AC-5D37A7E5EEE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42451-66B7-4AC2-AD7A-11594AB050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669AD-2314-4DAB-B5AC-5D37A7E5EEE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42451-66B7-4AC2-AD7A-11594AB05030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logo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6093296"/>
            <a:ext cx="576064" cy="59035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2" descr="\\nt1\O\Loga 2014_2020\IROP\Logolinky\RGB\JPG\IROP_CZ_RO_B_C RGB_malý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6" y="6093296"/>
            <a:ext cx="4199492" cy="691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669AD-2314-4DAB-B5AC-5D37A7E5EEE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42451-66B7-4AC2-AD7A-11594AB050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669AD-2314-4DAB-B5AC-5D37A7E5EEE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42451-66B7-4AC2-AD7A-11594AB050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669AD-2314-4DAB-B5AC-5D37A7E5EEE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42451-66B7-4AC2-AD7A-11594AB050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669AD-2314-4DAB-B5AC-5D37A7E5EEE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42451-66B7-4AC2-AD7A-11594AB050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669AD-2314-4DAB-B5AC-5D37A7E5EEE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42451-66B7-4AC2-AD7A-11594AB050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669AD-2314-4DAB-B5AC-5D37A7E5EEE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42451-66B7-4AC2-AD7A-11594AB050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669AD-2314-4DAB-B5AC-5D37A7E5EEE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42451-66B7-4AC2-AD7A-11594AB0503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669AD-2314-4DAB-B5AC-5D37A7E5EEE4}" type="datetimeFigureOut">
              <a:rPr lang="cs-CZ" smtClean="0"/>
              <a:t>24.10.2017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42451-66B7-4AC2-AD7A-11594AB0503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rukturalni-fondy.cz/cs/Microsites/IROP/Vyzvy/Vyzva-c-69-Integrovany-zachranny-system-integrovane-projekty-CLLD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strukturalni-fondy.cz/cs/Microsites/IROP/Vyzvy/Vyzva-c-69-Integrovany-zachranny-system-integrovane-projekty-CLL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1484785"/>
            <a:ext cx="8640960" cy="211566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Výzva č. 022/06_16_076/CLLD_16_02_091 </a:t>
            </a:r>
            <a:br>
              <a:rPr lang="cs-CZ" dirty="0" smtClean="0"/>
            </a:br>
            <a:r>
              <a:rPr lang="cs-CZ" dirty="0" smtClean="0"/>
              <a:t> IROP 3: Integrovaný záchranný systém</a:t>
            </a:r>
            <a:br>
              <a:rPr lang="cs-CZ" dirty="0" smtClean="0"/>
            </a:br>
            <a:r>
              <a:rPr lang="cs-CZ" b="1" dirty="0" smtClean="0">
                <a:solidFill>
                  <a:srgbClr val="C00000"/>
                </a:solidFill>
              </a:rPr>
              <a:t>Seminář pro žadatele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25. 10. 2017, Stochov</a:t>
            </a:r>
          </a:p>
          <a:p>
            <a:r>
              <a:rPr lang="cs-CZ" dirty="0" smtClean="0"/>
              <a:t>Ing. Luboš </a:t>
            </a:r>
            <a:r>
              <a:rPr lang="cs-CZ" dirty="0" err="1" smtClean="0"/>
              <a:t>Fleischmann</a:t>
            </a:r>
            <a:r>
              <a:rPr lang="cs-CZ" dirty="0" smtClean="0"/>
              <a:t> </a:t>
            </a:r>
          </a:p>
          <a:p>
            <a:r>
              <a:rPr lang="cs-CZ" dirty="0" smtClean="0"/>
              <a:t>Ing. Petra Chvatíková </a:t>
            </a:r>
            <a:endParaRPr lang="cs-CZ" dirty="0"/>
          </a:p>
        </p:txBody>
      </p:sp>
      <p:pic>
        <p:nvPicPr>
          <p:cNvPr id="4" name="Obrázek 3" descr="log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6021288"/>
            <a:ext cx="792088" cy="6623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\\nt1\O\Loga 2014_2020\IROP\Logolinky\RGB\JPG\IROP_CZ_RO_B_C RGB_malý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508" y="5949280"/>
            <a:ext cx="5074200" cy="835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363538" y="239713"/>
            <a:ext cx="8229600" cy="847942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022/06_16_076/CLLD_16_02_091 </a:t>
            </a:r>
            <a:br>
              <a:rPr lang="cs-CZ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</a:br>
            <a:r>
              <a:rPr lang="cs-CZ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 IROP 3: Integrovaný záchranný systém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63538" y="927975"/>
            <a:ext cx="8229600" cy="3801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cs-CZ" b="1" dirty="0" smtClean="0">
              <a:latin typeface="Myriad Pro"/>
            </a:endParaRPr>
          </a:p>
          <a:p>
            <a:pPr>
              <a:lnSpc>
                <a:spcPct val="150000"/>
              </a:lnSpc>
            </a:pPr>
            <a:r>
              <a:rPr lang="cs-CZ" b="1" dirty="0" smtClean="0">
                <a:latin typeface="Myriad Pro"/>
              </a:rPr>
              <a:t>STANOVISKO HZS KRAJE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b="1" dirty="0" smtClean="0">
                <a:latin typeface="Myriad Pro"/>
              </a:rPr>
              <a:t>povinná příloha</a:t>
            </a:r>
            <a:r>
              <a:rPr lang="cs-CZ" sz="1600" dirty="0" smtClean="0">
                <a:latin typeface="Myriad Pro"/>
              </a:rPr>
              <a:t> k žádosti o podporu pro žadatele typu obce a státní organizace</a:t>
            </a:r>
            <a:r>
              <a:rPr lang="cs-CZ" dirty="0" smtClean="0">
                <a:latin typeface="Myriad Pro"/>
              </a:rPr>
              <a:t>,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>
                <a:latin typeface="Myriad Pro"/>
              </a:rPr>
              <a:t>v</a:t>
            </a:r>
            <a:r>
              <a:rPr lang="cs-CZ" sz="1600" dirty="0" smtClean="0">
                <a:latin typeface="Myriad Pro"/>
              </a:rPr>
              <a:t>ydává územně příslušný HZS kraje. Postup pro vydání Stanoviska HZS kraje (tj. jak postupuje žadatel, možnost konzultací  atd.) je samostatnou přílohou č. 8 (A/B dle aktivity) Specifických pravidel výzvy.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smtClean="0">
                <a:latin typeface="Myriad Pro"/>
              </a:rPr>
              <a:t>Postu </a:t>
            </a:r>
            <a:r>
              <a:rPr lang="cs-CZ" sz="1600" dirty="0">
                <a:latin typeface="Myriad Pro"/>
              </a:rPr>
              <a:t>při zpracování Stanoviska HZS kraje pro žadatele </a:t>
            </a:r>
            <a:r>
              <a:rPr lang="cs-CZ" sz="1600" dirty="0" smtClean="0">
                <a:latin typeface="Myriad Pro"/>
              </a:rPr>
              <a:t>(tj. jak postupuje HZS kraje) je přílohou č. 11 (A/B dle aktivity).</a:t>
            </a:r>
          </a:p>
          <a:p>
            <a:pPr marL="2857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smtClean="0">
                <a:latin typeface="Myriad Pro"/>
              </a:rPr>
              <a:t>Vzor stanoviska je přílohou č. 7 (A/B dle aktivity) Specifických pravidel výzvy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 smtClean="0">
              <a:latin typeface="Myriad Pro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363538" y="4466122"/>
            <a:ext cx="8229600" cy="346509"/>
          </a:xfrm>
          <a:prstGeom prst="roundRect">
            <a:avLst>
              <a:gd name="adj" fmla="val 4167"/>
            </a:avLst>
          </a:prstGeom>
          <a:solidFill>
            <a:srgbClr val="A1010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just"/>
            <a:r>
              <a:rPr lang="cs-CZ" sz="1600" dirty="0">
                <a:solidFill>
                  <a:schemeClr val="bg1"/>
                </a:solidFill>
                <a:latin typeface="Myriad Pro"/>
              </a:rPr>
              <a:t>Stanovisko </a:t>
            </a:r>
            <a:r>
              <a:rPr lang="cs-CZ" sz="1600" dirty="0" smtClean="0">
                <a:solidFill>
                  <a:schemeClr val="bg1"/>
                </a:solidFill>
                <a:latin typeface="Myriad Pro"/>
              </a:rPr>
              <a:t>HZS kraje je </a:t>
            </a:r>
            <a:r>
              <a:rPr lang="cs-CZ" sz="1600" dirty="0">
                <a:solidFill>
                  <a:schemeClr val="bg1"/>
                </a:solidFill>
                <a:latin typeface="Myriad Pro"/>
              </a:rPr>
              <a:t>vydáno pouze v případě </a:t>
            </a:r>
            <a:r>
              <a:rPr lang="cs-CZ" sz="1600" dirty="0" smtClean="0">
                <a:solidFill>
                  <a:schemeClr val="bg1"/>
                </a:solidFill>
                <a:latin typeface="Myriad Pro"/>
              </a:rPr>
              <a:t>souhlasu</a:t>
            </a:r>
            <a:endParaRPr lang="cs-CZ" sz="16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0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363538" y="239713"/>
            <a:ext cx="8229600" cy="819066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022/06_16_076/CLLD_16_02_091 </a:t>
            </a:r>
            <a:br>
              <a:rPr lang="cs-CZ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</a:br>
            <a:r>
              <a:rPr lang="cs-CZ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 IROP 3: Integrovaný záchranný systém</a:t>
            </a:r>
            <a:endParaRPr lang="cs-CZ" sz="2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63538" y="956481"/>
            <a:ext cx="82296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cs-CZ" b="1" dirty="0" smtClean="0">
              <a:latin typeface="Myriad Pro"/>
            </a:endParaRPr>
          </a:p>
          <a:p>
            <a:pPr>
              <a:lnSpc>
                <a:spcPct val="150000"/>
              </a:lnSpc>
            </a:pPr>
            <a:r>
              <a:rPr lang="cs-CZ" sz="1900" b="1" dirty="0" smtClean="0">
                <a:latin typeface="Myriad Pro"/>
              </a:rPr>
              <a:t>STANOVISKO HZS KRAJE</a:t>
            </a:r>
          </a:p>
          <a:p>
            <a:pPr>
              <a:lnSpc>
                <a:spcPct val="150000"/>
              </a:lnSpc>
            </a:pPr>
            <a:r>
              <a:rPr lang="cs-CZ" sz="1600" b="1" dirty="0" smtClean="0">
                <a:solidFill>
                  <a:srgbClr val="0070C0"/>
                </a:solidFill>
                <a:latin typeface="Myriad Pro"/>
              </a:rPr>
              <a:t>PODMÍNKY PRO VYDÁNÍ STANOVISKA HZS KRAJE – aktivita </a:t>
            </a:r>
            <a:r>
              <a:rPr lang="cs-CZ" sz="1600" b="1" dirty="0" smtClean="0">
                <a:solidFill>
                  <a:srgbClr val="C00000"/>
                </a:solidFill>
                <a:latin typeface="Myriad Pro"/>
              </a:rPr>
              <a:t>Technika pro IZS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dirty="0" smtClean="0">
                <a:solidFill>
                  <a:srgbClr val="0070C0"/>
                </a:solidFill>
                <a:latin typeface="Myriad Pro"/>
              </a:rPr>
              <a:t>na základě údajů uvedených ve </a:t>
            </a:r>
            <a:r>
              <a:rPr lang="cs-CZ" sz="1600" b="1" dirty="0" smtClean="0">
                <a:solidFill>
                  <a:srgbClr val="0070C0"/>
                </a:solidFill>
                <a:latin typeface="Myriad Pro"/>
              </a:rPr>
              <a:t>studii proveditelnosti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600" b="1" dirty="0" smtClean="0">
                <a:latin typeface="Myriad Pro"/>
              </a:rPr>
              <a:t>Studie proveditelnosti</a:t>
            </a:r>
            <a:r>
              <a:rPr lang="cs-CZ" sz="1600" dirty="0" smtClean="0">
                <a:latin typeface="Myriad Pro"/>
              </a:rPr>
              <a:t> </a:t>
            </a:r>
            <a:r>
              <a:rPr lang="cs-CZ" sz="1600" dirty="0">
                <a:latin typeface="Myriad Pro"/>
              </a:rPr>
              <a:t>je v souladu s dokumentem „Zajištění odolnosti a vybavenosti základních složek integrovaného záchranného systému – Policie ČR a Hasičského záchranného sboru ČR (včetně JSDH obcí) v území, s důrazem na přizpůsobení se změnám klimatu a novým rizikům v období 2014 – </a:t>
            </a:r>
            <a:r>
              <a:rPr lang="cs-CZ" sz="1600" dirty="0" smtClean="0">
                <a:latin typeface="Myriad Pro"/>
              </a:rPr>
              <a:t>2020“</a:t>
            </a:r>
          </a:p>
          <a:p>
            <a:pPr marL="285750" indent="-285750" fontAlgn="base">
              <a:lnSpc>
                <a:spcPct val="15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sz="1600" b="1" dirty="0">
                <a:latin typeface="Myriad Pro"/>
              </a:rPr>
              <a:t>kategorie</a:t>
            </a:r>
            <a:r>
              <a:rPr lang="cs-CZ" sz="1600" dirty="0">
                <a:latin typeface="Myriad Pro"/>
              </a:rPr>
              <a:t> jednotky SDH je </a:t>
            </a:r>
            <a:r>
              <a:rPr lang="cs-CZ" sz="1600" b="1" dirty="0">
                <a:latin typeface="Myriad Pro"/>
              </a:rPr>
              <a:t>JPO II </a:t>
            </a:r>
            <a:r>
              <a:rPr lang="cs-CZ" sz="1600" dirty="0">
                <a:latin typeface="Myriad Pro"/>
              </a:rPr>
              <a:t>nebo </a:t>
            </a:r>
            <a:r>
              <a:rPr lang="cs-CZ" sz="1600" b="1" dirty="0">
                <a:latin typeface="Myriad Pro"/>
              </a:rPr>
              <a:t>JPO </a:t>
            </a:r>
            <a:r>
              <a:rPr lang="cs-CZ" sz="1600" b="1" dirty="0" smtClean="0">
                <a:latin typeface="Myriad Pro"/>
              </a:rPr>
              <a:t>III</a:t>
            </a:r>
            <a:r>
              <a:rPr lang="cs-CZ" sz="1600" dirty="0" smtClean="0">
                <a:latin typeface="Myriad Pro"/>
              </a:rPr>
              <a:t>,</a:t>
            </a:r>
          </a:p>
          <a:p>
            <a:pPr marL="285750" indent="-285750" fontAlgn="base">
              <a:lnSpc>
                <a:spcPct val="15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sz="1600" dirty="0" smtClean="0">
                <a:latin typeface="Myriad Pro"/>
              </a:rPr>
              <a:t>Žadatel státní organizace je zřizovatelem jednotky HZS podniku s územní působností mimo areál podniku,</a:t>
            </a:r>
            <a:endParaRPr lang="cs-CZ" sz="1600" dirty="0">
              <a:latin typeface="Myriad Pro"/>
            </a:endParaRPr>
          </a:p>
          <a:p>
            <a:pPr marL="285750" indent="-285750" fontAlgn="base">
              <a:lnSpc>
                <a:spcPct val="15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sz="1600" b="1" dirty="0">
                <a:latin typeface="Myriad Pro"/>
              </a:rPr>
              <a:t>dislokace jednotky</a:t>
            </a:r>
            <a:r>
              <a:rPr lang="cs-CZ" sz="1600" dirty="0">
                <a:latin typeface="Myriad Pro"/>
              </a:rPr>
              <a:t> je ve správním obvodu ORP, vymezené pro SC 1.3,</a:t>
            </a:r>
          </a:p>
          <a:p>
            <a:pPr marL="285750" indent="-285750" fontAlgn="base">
              <a:lnSpc>
                <a:spcPct val="150000"/>
              </a:lnSpc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sz="1600" b="1" dirty="0">
                <a:latin typeface="Myriad Pro"/>
              </a:rPr>
              <a:t>požadovaná technika je v souladu s normativy</a:t>
            </a:r>
            <a:r>
              <a:rPr lang="cs-CZ" sz="1600" dirty="0">
                <a:latin typeface="Myriad Pro"/>
              </a:rPr>
              <a:t> vybavení podle definovaného rizika a potřebnost byla posouzena HZS kraje.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1600" dirty="0" smtClean="0">
              <a:latin typeface="Myriad Pro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25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052736"/>
            <a:ext cx="8568952" cy="4710583"/>
          </a:xfrm>
        </p:spPr>
        <p:txBody>
          <a:bodyPr rtlCol="0"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cs-CZ" sz="1500" b="1" dirty="0"/>
              <a:t>K</a:t>
            </a:r>
            <a:r>
              <a:rPr lang="cs-CZ" sz="1500" b="1" dirty="0" smtClean="0"/>
              <a:t>ritéria formálních náležitostí a přijatelnosti </a:t>
            </a:r>
            <a:r>
              <a:rPr lang="cs-CZ" sz="1500" i="1" dirty="0" smtClean="0"/>
              <a:t>(viz přílohu č. 3 na webu MAS)</a:t>
            </a:r>
            <a:r>
              <a:rPr lang="cs-CZ" sz="1500" b="1" dirty="0" smtClean="0"/>
              <a:t>: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500" dirty="0" smtClean="0"/>
              <a:t>Žádost o podporu je podána v předepsané formě, obsahuje všechny povinné přílohy a obsahově splňuje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500" dirty="0" smtClean="0"/>
              <a:t>Žádost o podporu je podepsána oprávněným zástupcem žadatele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pl-PL" sz="1500" dirty="0" smtClean="0"/>
              <a:t>Projekt je v souladu s podmínkami výzvy MAS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pl-PL" sz="1500" dirty="0" smtClean="0"/>
              <a:t>Potřebnost realizace projektu je odůvodněná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500" dirty="0" smtClean="0"/>
              <a:t>Žadatel splňuje definici oprávněného příjemce pro příslušný specifický cíl a výzvu MAS </a:t>
            </a:r>
            <a:r>
              <a:rPr lang="cs-CZ" sz="1500" b="1" dirty="0" smtClean="0"/>
              <a:t>(nenapravitelné)</a:t>
            </a:r>
            <a:r>
              <a:rPr lang="cs-CZ" sz="1500" dirty="0" smtClean="0"/>
              <a:t>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500" dirty="0" smtClean="0"/>
              <a:t>Projekt je svým zaměřením v souladu s cíli a podporovanými aktivitami výzvy MAS</a:t>
            </a:r>
            <a:r>
              <a:rPr lang="cs-CZ" sz="1500" b="1" dirty="0" smtClean="0"/>
              <a:t> (nenapravitelné)</a:t>
            </a:r>
            <a:endParaRPr lang="cs-CZ" sz="1500" dirty="0" smtClean="0"/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500" dirty="0" smtClean="0"/>
              <a:t>Projekt je v souladu se schválenou Integrovanou strategií komunitně vedeného místního rozvoje MAS</a:t>
            </a:r>
            <a:r>
              <a:rPr lang="cs-CZ" sz="1500" b="1" dirty="0" smtClean="0"/>
              <a:t> (nenapravitelné)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cs-CZ" sz="1500" b="1" dirty="0" smtClean="0"/>
              <a:t>O výsledku je žadatel informován do 20 pracovních dní od podání žádosti o podporu. </a:t>
            </a:r>
            <a:endParaRPr lang="cs-CZ" sz="1500" dirty="0" smtClean="0"/>
          </a:p>
          <a:p>
            <a:pPr lvl="1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cs-CZ" sz="1500" dirty="0" smtClean="0"/>
          </a:p>
          <a:p>
            <a:pPr>
              <a:spcAft>
                <a:spcPts val="600"/>
              </a:spcAft>
              <a:buClr>
                <a:schemeClr val="tx2"/>
              </a:buClr>
              <a:defRPr/>
            </a:pPr>
            <a:endParaRPr lang="cs-CZ" sz="1500" b="1" dirty="0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924300" y="406400"/>
            <a:ext cx="4968875" cy="80803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2800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63538" y="44624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cs-CZ" sz="26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Průběh Hodnocení </a:t>
            </a:r>
            <a:endParaRPr lang="cs-CZ" sz="2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950665"/>
            <a:ext cx="8568952" cy="4710583"/>
          </a:xfrm>
        </p:spPr>
        <p:txBody>
          <a:bodyPr rtlCol="0"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cs-CZ" sz="1400" b="1" dirty="0"/>
              <a:t>K</a:t>
            </a:r>
            <a:r>
              <a:rPr lang="cs-CZ" sz="1400" b="1" dirty="0" smtClean="0"/>
              <a:t>ritéria věcného hodnocení </a:t>
            </a:r>
            <a:r>
              <a:rPr lang="cs-CZ" sz="1400" i="1" dirty="0" smtClean="0"/>
              <a:t>(viz přílohu č. 4 na webu MAS)</a:t>
            </a:r>
            <a:r>
              <a:rPr lang="cs-CZ" sz="1400" b="1" dirty="0" smtClean="0"/>
              <a:t>: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400" dirty="0" smtClean="0"/>
              <a:t>Finanční náročnost projektu - celkové způsobilé výdaje, ze kterých je stanovena dotace. CZV se pro hodnocení zaokrouhlují matematicky na 1 desetinné místo.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400" dirty="0" smtClean="0"/>
              <a:t>Stanovení rizik a jejich eliminace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cs-CZ" sz="1400" dirty="0" smtClean="0"/>
              <a:t>Nově vytvořené kapacity / prostory budou maximálně využívány i mimo provozní dobu MŠ/ZŠ/SŠ (obvyklou výuku).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cs-CZ" sz="1400" b="1" i="1" dirty="0" smtClean="0"/>
              <a:t>Pro MŠ: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cs-CZ" sz="1400" dirty="0" smtClean="0"/>
              <a:t>4. Projekt řeší nedostatečnou kapacitu zařízení MŠ.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cs-CZ" sz="1400" dirty="0" smtClean="0"/>
              <a:t>5. Součástí projektu jsou úpravy venkovního prostranství (zeleň, herní prvky).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cs-CZ" sz="1400" b="1" i="1" dirty="0" smtClean="0"/>
              <a:t>Pro ZŠ a SŠ: 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cs-CZ" sz="1400" dirty="0" smtClean="0"/>
              <a:t>4. Součástí projektu jsou úpravy venkovního prostranství (zeleň).</a:t>
            </a:r>
          </a:p>
          <a:p>
            <a:pPr marL="457200" indent="-45720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cs-CZ" sz="1400" dirty="0" smtClean="0"/>
              <a:t>5. Projekt řeší nedostatečnou kapacitu a vybavení ZŠ/SŠ v oblasti klíčových kompetencí.</a:t>
            </a:r>
          </a:p>
          <a:p>
            <a:pPr>
              <a:spcAft>
                <a:spcPts val="600"/>
              </a:spcAft>
              <a:buClr>
                <a:schemeClr val="tx2"/>
              </a:buClr>
              <a:buNone/>
              <a:defRPr/>
            </a:pPr>
            <a:endParaRPr lang="cs-CZ" sz="1400" b="1" dirty="0" smtClean="0"/>
          </a:p>
          <a:p>
            <a:pPr>
              <a:spcAft>
                <a:spcPts val="600"/>
              </a:spcAft>
              <a:buClr>
                <a:schemeClr val="tx2"/>
              </a:buClr>
              <a:buNone/>
              <a:defRPr/>
            </a:pPr>
            <a:r>
              <a:rPr lang="cs-CZ" sz="1400" b="1" i="1" dirty="0"/>
              <a:t>Věcné hodnocení musí být provedeno do 30 pracovních dnů od ukončení kontroly přijatelnosti a formálních náležitostí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924300" y="406400"/>
            <a:ext cx="4968875" cy="80803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2800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63538" y="44624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cs-CZ" sz="26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Průběh Hodnocení </a:t>
            </a:r>
            <a:endParaRPr lang="cs-CZ" sz="2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094681"/>
            <a:ext cx="8568952" cy="4710583"/>
          </a:xfrm>
        </p:spPr>
        <p:txBody>
          <a:bodyPr rtlCol="0">
            <a:noAutofit/>
          </a:bodyPr>
          <a:lstStyle/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cs-CZ" sz="1400" b="1" dirty="0" smtClean="0"/>
              <a:t>Výběr projektů – provádí Výkonný výbor MAS.</a:t>
            </a:r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endParaRPr lang="cs-CZ" sz="1400" b="1" i="1" dirty="0"/>
          </a:p>
          <a:p>
            <a:pPr marL="0" indent="0" algn="just">
              <a:lnSpc>
                <a:spcPct val="150000"/>
              </a:lnSpc>
              <a:spcBef>
                <a:spcPts val="600"/>
              </a:spcBef>
              <a:buNone/>
            </a:pPr>
            <a:r>
              <a:rPr lang="cs-CZ" sz="1400" b="1" i="1" dirty="0"/>
              <a:t>Projednání žádostí o podporu, které uspěly ve věcném hodnocení, ze strany Výboru MAS musí proběhnout do 10 pracovních dnů od ukončení věcného hodnocení žádostí v rámci dané výzvy MAS.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924300" y="406400"/>
            <a:ext cx="4968875" cy="80803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sz="2800" dirty="0">
              <a:solidFill>
                <a:schemeClr val="bg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363538" y="44624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cs-CZ" sz="2600" b="1" dirty="0" smtClean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Průběh Hodnocení </a:t>
            </a:r>
            <a:endParaRPr lang="cs-CZ" sz="2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363538" y="239712"/>
            <a:ext cx="8229600" cy="857567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Průběh hodnocení</a:t>
            </a:r>
            <a:endParaRPr lang="cs-CZ" sz="2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42723" y="774009"/>
            <a:ext cx="841025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cs-CZ" b="1" dirty="0" smtClean="0">
              <a:latin typeface="Myriad Pro"/>
            </a:endParaRPr>
          </a:p>
          <a:p>
            <a:pPr>
              <a:lnSpc>
                <a:spcPct val="150000"/>
              </a:lnSpc>
            </a:pPr>
            <a:r>
              <a:rPr lang="cs-CZ" b="1" dirty="0" smtClean="0">
                <a:latin typeface="Myriad Pro"/>
              </a:rPr>
              <a:t>KRITÉRIA ZÁVĚREČNÉHO OVĚŘENÍ ZPŮSOBILOSTI</a:t>
            </a:r>
          </a:p>
          <a:p>
            <a:pPr>
              <a:lnSpc>
                <a:spcPct val="150000"/>
              </a:lnSpc>
            </a:pPr>
            <a:r>
              <a:rPr lang="cs-CZ" sz="1600" b="1" dirty="0" smtClean="0">
                <a:solidFill>
                  <a:srgbClr val="0070C0"/>
                </a:solidFill>
                <a:latin typeface="Myriad Pro"/>
              </a:rPr>
              <a:t>SPOLEČNÁ PRO VŠECHNY AKTIVITY</a:t>
            </a:r>
          </a:p>
          <a:p>
            <a:pPr>
              <a:lnSpc>
                <a:spcPct val="150000"/>
              </a:lnSpc>
            </a:pPr>
            <a:r>
              <a:rPr lang="cs-CZ" sz="1600" b="1" dirty="0">
                <a:latin typeface="Myriad Pro"/>
              </a:rPr>
              <a:t>Projekt je v souladu s</a:t>
            </a:r>
            <a:r>
              <a:rPr lang="cs-CZ" sz="1600" dirty="0">
                <a:latin typeface="Myriad Pro"/>
              </a:rPr>
              <a:t> Koncepcí ochrany obyvatelstva do 2020 s výhledem do roku 2030</a:t>
            </a:r>
            <a:r>
              <a:rPr lang="cs-CZ" sz="1600" dirty="0" smtClean="0">
                <a:latin typeface="Myriad Pro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cs-CZ" sz="1600" b="1" dirty="0">
                <a:latin typeface="Myriad Pro"/>
              </a:rPr>
              <a:t>Projekt je v souladu se </a:t>
            </a:r>
            <a:r>
              <a:rPr lang="cs-CZ" sz="1600" dirty="0">
                <a:latin typeface="Myriad Pro"/>
              </a:rPr>
              <a:t>Strategií přizpůsobení se změně klimatu v podmínkách ČR v aktuálním znění</a:t>
            </a:r>
            <a:r>
              <a:rPr lang="cs-CZ" sz="1600" dirty="0" smtClean="0">
                <a:latin typeface="Myriad Pro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cs-CZ" sz="1600" b="1" strike="sngStrike" dirty="0">
                <a:solidFill>
                  <a:srgbClr val="0070C0"/>
                </a:solidFill>
                <a:latin typeface="Myriad Pro"/>
              </a:rPr>
              <a:t>aktivita STANICE IZS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b="1" strike="sngStrike" dirty="0">
                <a:latin typeface="Myriad Pro"/>
              </a:rPr>
              <a:t>Projekt je v souladu s dokumentem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strike="sngStrike" dirty="0" smtClean="0">
                <a:latin typeface="Myriad Pro"/>
              </a:rPr>
              <a:t>Zajištění </a:t>
            </a:r>
            <a:r>
              <a:rPr lang="cs-CZ" sz="1600" strike="sngStrike" dirty="0">
                <a:latin typeface="Myriad Pro"/>
              </a:rPr>
              <a:t>odolnosti a vybavenosti základních složek integrovaného záchranného systému – Policie ČR a Hasičského záchranného sboru ČR (včetně JSDH) v území, s důrazem na přizpůsobení se změnám klimatu a novým rizikům v období 2014 – 2020“,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strike="sngStrike" dirty="0" smtClean="0">
                <a:latin typeface="Myriad Pro"/>
              </a:rPr>
              <a:t>respektive </a:t>
            </a:r>
            <a:r>
              <a:rPr lang="cs-CZ" sz="1600" strike="sngStrike" dirty="0">
                <a:latin typeface="Myriad Pro"/>
              </a:rPr>
              <a:t>„Zajištění odolnosti a vybavenosti základních složek integrovaného záchranného systému – Krajských zdravotnických záchranných služeb v území, s důrazem na přizpůsobení se změnám klimatu a novým rizikům v období 2014 - 2020“ podle typu příjemce.</a:t>
            </a:r>
          </a:p>
          <a:p>
            <a:pPr>
              <a:lnSpc>
                <a:spcPct val="150000"/>
              </a:lnSpc>
            </a:pPr>
            <a:endParaRPr lang="cs-CZ" sz="1600" dirty="0">
              <a:latin typeface="Myriad Pro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82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363538" y="239712"/>
            <a:ext cx="8229600" cy="82869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69. výzva IROP Integrovaný záchranný systém - integrované projekty CLLD</a:t>
            </a:r>
          </a:p>
        </p:txBody>
      </p:sp>
      <p:sp>
        <p:nvSpPr>
          <p:cNvPr id="35" name="Zaoblený obdélník 34"/>
          <p:cNvSpPr/>
          <p:nvPr/>
        </p:nvSpPr>
        <p:spPr>
          <a:xfrm>
            <a:off x="993218" y="2262526"/>
            <a:ext cx="2967773" cy="483695"/>
          </a:xfrm>
          <a:prstGeom prst="roundRect">
            <a:avLst>
              <a:gd name="adj" fmla="val 6076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  <a:latin typeface="Myriad Pro"/>
              </a:rPr>
              <a:t>Technika pro IZS</a:t>
            </a:r>
          </a:p>
        </p:txBody>
      </p:sp>
      <p:sp>
        <p:nvSpPr>
          <p:cNvPr id="39" name="Zaoblený obdélník 38"/>
          <p:cNvSpPr/>
          <p:nvPr/>
        </p:nvSpPr>
        <p:spPr>
          <a:xfrm>
            <a:off x="3224884" y="1219538"/>
            <a:ext cx="2619240" cy="67627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dirty="0" smtClean="0">
                <a:solidFill>
                  <a:schemeClr val="tx1"/>
                </a:solidFill>
                <a:latin typeface="Myriad Pro"/>
              </a:rPr>
              <a:t>Podporované aktivity</a:t>
            </a:r>
            <a:endParaRPr lang="cs-CZ" sz="1600" dirty="0">
              <a:solidFill>
                <a:schemeClr val="tx1"/>
              </a:solidFill>
              <a:latin typeface="Myriad Pro"/>
            </a:endParaRPr>
          </a:p>
        </p:txBody>
      </p:sp>
      <p:cxnSp>
        <p:nvCxnSpPr>
          <p:cNvPr id="43" name="Pravoúhlá spojnice 42"/>
          <p:cNvCxnSpPr>
            <a:stCxn id="39" idx="2"/>
            <a:endCxn id="35" idx="0"/>
          </p:cNvCxnSpPr>
          <p:nvPr/>
        </p:nvCxnSpPr>
        <p:spPr>
          <a:xfrm rot="5400000">
            <a:off x="3322449" y="1050470"/>
            <a:ext cx="366713" cy="2057399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Zaoblený obdélník 46"/>
          <p:cNvSpPr/>
          <p:nvPr/>
        </p:nvSpPr>
        <p:spPr>
          <a:xfrm>
            <a:off x="5108018" y="2262525"/>
            <a:ext cx="2967773" cy="483696"/>
          </a:xfrm>
          <a:prstGeom prst="roundRect">
            <a:avLst>
              <a:gd name="adj" fmla="val 6076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 smtClean="0">
                <a:solidFill>
                  <a:schemeClr val="tx1"/>
                </a:solidFill>
                <a:latin typeface="Myriad Pro"/>
              </a:rPr>
              <a:t>Stanice IZS</a:t>
            </a:r>
          </a:p>
        </p:txBody>
      </p:sp>
      <p:sp>
        <p:nvSpPr>
          <p:cNvPr id="49" name="TextovéPole 48"/>
          <p:cNvSpPr txBox="1"/>
          <p:nvPr/>
        </p:nvSpPr>
        <p:spPr>
          <a:xfrm>
            <a:off x="4389427" y="2284556"/>
            <a:ext cx="2723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>
                <a:latin typeface="Myriad Pro"/>
              </a:rPr>
              <a:t>x</a:t>
            </a:r>
          </a:p>
        </p:txBody>
      </p:sp>
      <p:sp>
        <p:nvSpPr>
          <p:cNvPr id="54" name="Obdélník 53"/>
          <p:cNvSpPr/>
          <p:nvPr/>
        </p:nvSpPr>
        <p:spPr>
          <a:xfrm>
            <a:off x="993218" y="4434582"/>
            <a:ext cx="7082573" cy="1130300"/>
          </a:xfrm>
          <a:prstGeom prst="rect">
            <a:avLst/>
          </a:prstGeom>
          <a:solidFill>
            <a:srgbClr val="A1010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500" dirty="0" smtClean="0">
                <a:latin typeface="Myriad Pro"/>
              </a:rPr>
              <a:t>Podpora </a:t>
            </a:r>
            <a:r>
              <a:rPr lang="cs-CZ" sz="1500" dirty="0">
                <a:latin typeface="Myriad Pro"/>
              </a:rPr>
              <a:t>je možná v definovaných exponovaných územích. Takto definovaná území jsou sestavena do jmenného seznamu na úrovni obcí </a:t>
            </a:r>
            <a:r>
              <a:rPr lang="cs-CZ" sz="1500" dirty="0" smtClean="0">
                <a:latin typeface="Myriad Pro"/>
              </a:rPr>
              <a:t>s rozšířenou </a:t>
            </a:r>
            <a:r>
              <a:rPr lang="cs-CZ" sz="1500" dirty="0">
                <a:latin typeface="Myriad Pro"/>
              </a:rPr>
              <a:t>působností (</a:t>
            </a:r>
            <a:r>
              <a:rPr lang="cs-CZ" sz="1500" dirty="0" smtClean="0">
                <a:latin typeface="Myriad Pro"/>
              </a:rPr>
              <a:t>ORP). Seznam je přílohou č. 5 specifických pravidel a </a:t>
            </a:r>
            <a:r>
              <a:rPr lang="cs-CZ" sz="1500" dirty="0" smtClean="0">
                <a:solidFill>
                  <a:schemeClr val="bg1"/>
                </a:solidFill>
                <a:latin typeface="Myriad Pro"/>
              </a:rPr>
              <a:t>přílohou č. 5 </a:t>
            </a:r>
            <a:r>
              <a:rPr lang="cs-CZ" sz="1500" dirty="0">
                <a:solidFill>
                  <a:schemeClr val="bg1"/>
                </a:solidFill>
                <a:latin typeface="Myriad Pro"/>
              </a:rPr>
              <a:t>Programového dokumentu </a:t>
            </a:r>
            <a:r>
              <a:rPr lang="cs-CZ" sz="1500" dirty="0" smtClean="0">
                <a:solidFill>
                  <a:schemeClr val="bg1"/>
                </a:solidFill>
                <a:latin typeface="Myriad Pro"/>
              </a:rPr>
              <a:t>IROP.</a:t>
            </a:r>
            <a:endParaRPr lang="cs-CZ" sz="15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993218" y="2840037"/>
            <a:ext cx="2967773" cy="138499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Myriad Pro"/>
              </a:rPr>
              <a:t>Posílení vybavení základních složek IZS technikou a věcnými prostředky zajištění jejich připravenosti s důrazem na přizpůsobení se změnám klimatu a novým rizikům</a:t>
            </a:r>
            <a:endParaRPr lang="cs-CZ" sz="1400" dirty="0">
              <a:latin typeface="Myriad Pro"/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5108018" y="2840037"/>
            <a:ext cx="2967773" cy="738664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Myriad Pro"/>
              </a:rPr>
              <a:t>Zajištění adekvátní odolnosti stanic IZS s důrazem na přizpůsobení se změnám klimatu a novým rizikům</a:t>
            </a:r>
            <a:endParaRPr lang="cs-CZ" sz="1400" dirty="0">
              <a:latin typeface="Myriad Pro"/>
            </a:endParaRPr>
          </a:p>
        </p:txBody>
      </p:sp>
      <p:cxnSp>
        <p:nvCxnSpPr>
          <p:cNvPr id="74" name="Pravoúhlá spojnice 73"/>
          <p:cNvCxnSpPr>
            <a:endCxn id="47" idx="0"/>
          </p:cNvCxnSpPr>
          <p:nvPr/>
        </p:nvCxnSpPr>
        <p:spPr>
          <a:xfrm>
            <a:off x="4517042" y="2084270"/>
            <a:ext cx="2074863" cy="178255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pPr/>
              <a:t>2</a:t>
            </a:fld>
            <a:endParaRPr lang="en-US" dirty="0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5220072" y="1988840"/>
            <a:ext cx="2664296" cy="237626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163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250257" y="86627"/>
            <a:ext cx="8470231" cy="914399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022/06_16_076/CLLD_16_02_091 </a:t>
            </a:r>
            <a:br>
              <a:rPr lang="cs-CZ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</a:br>
            <a:r>
              <a:rPr lang="cs-CZ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 IROP 3: Integrovaný záchranný systém</a:t>
            </a:r>
            <a:endParaRPr lang="cs-CZ" sz="2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0256" y="844767"/>
            <a:ext cx="8470231" cy="55245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 smtClean="0">
                <a:latin typeface="Myriad Pro"/>
              </a:rPr>
              <a:t>OPRÁVNĚNÍ ŽADATELÉ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 smtClean="0">
                <a:latin typeface="Myriad Pro"/>
              </a:rPr>
              <a:t>Ministerstvo </a:t>
            </a:r>
            <a:r>
              <a:rPr lang="cs-CZ" sz="1500" dirty="0">
                <a:latin typeface="Myriad Pro"/>
              </a:rPr>
              <a:t>vnitra - generální ředitelství HZS ČR,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latin typeface="Myriad Pro"/>
              </a:rPr>
              <a:t>hasičské záchranné sbory krajů,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500" dirty="0">
                <a:latin typeface="Myriad Pro"/>
              </a:rPr>
              <a:t>Záchranný útvar HZS ČR,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500" dirty="0">
                <a:latin typeface="Myriad Pro"/>
              </a:rPr>
              <a:t>Ministerstvo vnitra - Policejní prezidium ČR,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500" dirty="0">
                <a:latin typeface="Myriad Pro"/>
              </a:rPr>
              <a:t>krajská ředitelství Policie ČR,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500" dirty="0">
                <a:latin typeface="Myriad Pro"/>
              </a:rPr>
              <a:t>kraje  (kromě hl. města Prahy) jako zřizovatelé ZZS krajů,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1500" dirty="0" smtClean="0">
                <a:latin typeface="Myriad Pro"/>
              </a:rPr>
              <a:t>státní </a:t>
            </a:r>
            <a:r>
              <a:rPr lang="cs-CZ" sz="1500" dirty="0">
                <a:latin typeface="Myriad Pro"/>
              </a:rPr>
              <a:t>organizace, která zřizuje jednotku HZS podniku s územní působností</a:t>
            </a:r>
            <a:r>
              <a:rPr lang="cs-CZ" sz="1500" dirty="0" smtClean="0">
                <a:latin typeface="Myriad Pro"/>
              </a:rPr>
              <a:t>.</a:t>
            </a:r>
          </a:p>
          <a:p>
            <a:pPr lvl="0"/>
            <a:r>
              <a:rPr lang="cs-CZ" sz="1600" i="1" dirty="0" smtClean="0">
                <a:solidFill>
                  <a:srgbClr val="0070C0"/>
                </a:solidFill>
                <a:latin typeface="Myriad Pro"/>
              </a:rPr>
              <a:t>V drtivé většině se však bude jednat o:</a:t>
            </a:r>
            <a:endParaRPr lang="cs-CZ" sz="1600" i="1" dirty="0">
              <a:solidFill>
                <a:srgbClr val="0070C0"/>
              </a:solidFill>
              <a:latin typeface="Myriad Pro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latin typeface="Myriad Pro"/>
              </a:rPr>
              <a:t>obce</a:t>
            </a:r>
            <a:r>
              <a:rPr lang="cs-CZ" sz="1500" dirty="0">
                <a:latin typeface="Myriad Pro"/>
              </a:rPr>
              <a:t>, které zřizují jednotky požární ochrany (§ 29 zákona č. 133/1985 Sb., o požární ochraně) – jednotky sboru dobrovolných hasičů </a:t>
            </a:r>
            <a:r>
              <a:rPr lang="cs-CZ" sz="1500" dirty="0" smtClean="0">
                <a:latin typeface="Myriad Pro"/>
              </a:rPr>
              <a:t>v kategorii JPO </a:t>
            </a:r>
            <a:r>
              <a:rPr lang="cs-CZ" sz="1500" dirty="0">
                <a:latin typeface="Myriad Pro"/>
              </a:rPr>
              <a:t>II a III (podle přílohy zákona o požární ochraně</a:t>
            </a:r>
            <a:r>
              <a:rPr lang="cs-CZ" sz="1500" dirty="0" smtClean="0">
                <a:latin typeface="Myriad Pro"/>
              </a:rPr>
              <a:t>)</a:t>
            </a:r>
          </a:p>
          <a:p>
            <a:pPr lvl="0" algn="just"/>
            <a:endParaRPr lang="cs-CZ" sz="1500" dirty="0" smtClean="0">
              <a:latin typeface="Myriad Pro"/>
            </a:endParaRPr>
          </a:p>
          <a:p>
            <a:pPr lvl="0">
              <a:lnSpc>
                <a:spcPct val="150000"/>
              </a:lnSpc>
            </a:pPr>
            <a:r>
              <a:rPr lang="cs-CZ" sz="1600" b="1" dirty="0" smtClean="0">
                <a:solidFill>
                  <a:srgbClr val="0070C0"/>
                </a:solidFill>
                <a:latin typeface="Myriad Pro"/>
              </a:rPr>
              <a:t>ČASTÉ CHYBY A DOTAZY</a:t>
            </a:r>
          </a:p>
          <a:p>
            <a:pPr lvl="0" algn="just"/>
            <a:r>
              <a:rPr lang="cs-CZ" sz="1500" dirty="0" smtClean="0">
                <a:latin typeface="Myriad Pro"/>
              </a:rPr>
              <a:t>Je oprávněným žadatelem:</a:t>
            </a:r>
            <a:endParaRPr lang="cs-CZ" sz="1500" dirty="0">
              <a:latin typeface="Myriad Pro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cs-CZ" sz="1500" dirty="0" smtClean="0">
                <a:latin typeface="Myriad Pro"/>
              </a:rPr>
              <a:t>jednotka sboru dobrovolných hasičů, JPO II a III – </a:t>
            </a:r>
            <a:r>
              <a:rPr lang="cs-CZ" sz="1500" b="1" dirty="0" smtClean="0">
                <a:latin typeface="Myriad Pro"/>
              </a:rPr>
              <a:t>NE</a:t>
            </a:r>
            <a:r>
              <a:rPr lang="cs-CZ" sz="1500" dirty="0" smtClean="0">
                <a:latin typeface="Myriad Pro"/>
              </a:rPr>
              <a:t>, oprávněným žadatelem je zřizovatel, tedy obec;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500" dirty="0">
                <a:latin typeface="Myriad Pro"/>
              </a:rPr>
              <a:t>o</a:t>
            </a:r>
            <a:r>
              <a:rPr lang="cs-CZ" sz="1500" dirty="0" smtClean="0">
                <a:latin typeface="Myriad Pro"/>
              </a:rPr>
              <a:t>bec, zřizující jednotku sboru dobrovolných hasičů , JPO V – </a:t>
            </a:r>
            <a:r>
              <a:rPr lang="cs-CZ" sz="1500" b="1" dirty="0" smtClean="0">
                <a:latin typeface="Myriad Pro"/>
              </a:rPr>
              <a:t>NE</a:t>
            </a:r>
            <a:r>
              <a:rPr lang="cs-CZ" sz="1500" dirty="0" smtClean="0">
                <a:latin typeface="Myriad Pro"/>
              </a:rPr>
              <a:t>, podpora je cílena na základní složky IZS, tj. jednotky zařazené do systému plošného pokrytí, jednotky s územní působností zasahující i mimo  území svého zřizovatele, tedy JPO II a III;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cs-CZ" sz="1500" dirty="0">
                <a:latin typeface="Myriad Pro"/>
              </a:rPr>
              <a:t>s</a:t>
            </a:r>
            <a:r>
              <a:rPr lang="cs-CZ" sz="1500" dirty="0" smtClean="0">
                <a:latin typeface="Myriad Pro"/>
              </a:rPr>
              <a:t>bory dobrovolných hasičů – </a:t>
            </a:r>
            <a:r>
              <a:rPr lang="cs-CZ" sz="1500" b="1" dirty="0" smtClean="0">
                <a:latin typeface="Myriad Pro"/>
              </a:rPr>
              <a:t>NE</a:t>
            </a:r>
            <a:r>
              <a:rPr lang="cs-CZ" sz="1500" dirty="0" smtClean="0">
                <a:latin typeface="Myriad Pro"/>
              </a:rPr>
              <a:t>.</a:t>
            </a:r>
          </a:p>
          <a:p>
            <a:pPr lvl="0" algn="just"/>
            <a:endParaRPr lang="cs-CZ" sz="1600" dirty="0">
              <a:latin typeface="Myriad Pro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82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363538" y="1"/>
            <a:ext cx="8229600" cy="1001026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022/06_16_076/CLLD_16_02_091 </a:t>
            </a:r>
            <a:br>
              <a:rPr lang="cs-CZ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</a:br>
            <a:r>
              <a:rPr lang="cs-CZ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 IROP 3: Integrovaný záchranný systém</a:t>
            </a:r>
            <a:endParaRPr lang="cs-CZ" sz="2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02131" y="881486"/>
            <a:ext cx="8527983" cy="26007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 smtClean="0">
                <a:latin typeface="Myriad Pro"/>
              </a:rPr>
              <a:t>TECHNIKA PRO IZS</a:t>
            </a:r>
          </a:p>
          <a:p>
            <a:r>
              <a:rPr lang="cs-CZ" sz="1600" b="1" dirty="0" smtClean="0">
                <a:solidFill>
                  <a:srgbClr val="0070C0"/>
                </a:solidFill>
                <a:latin typeface="Myriad Pro"/>
              </a:rPr>
              <a:t>PODPOROVANÉ AKTIVITY </a:t>
            </a:r>
            <a:r>
              <a:rPr lang="cs-CZ" sz="1600" dirty="0" smtClean="0">
                <a:solidFill>
                  <a:srgbClr val="0070C0"/>
                </a:solidFill>
                <a:latin typeface="Myriad Pro"/>
              </a:rPr>
              <a:t>(hlavní – min. 85 % způsobilých výdajů projektu)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 smtClean="0">
                <a:latin typeface="Myriad Pro"/>
              </a:rPr>
              <a:t>Pořízení specializované techniky a věcných prostředků pro odstraňování důsledků </a:t>
            </a:r>
            <a:r>
              <a:rPr lang="cs-CZ" sz="1500" b="1" dirty="0" smtClean="0">
                <a:latin typeface="Myriad Pro"/>
              </a:rPr>
              <a:t>nadprůměrných sněhových srážek a masivních námraz</a:t>
            </a:r>
            <a:r>
              <a:rPr lang="cs-CZ" sz="1500" dirty="0" smtClean="0">
                <a:latin typeface="Myriad Pro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 smtClean="0">
                <a:latin typeface="Myriad Pro"/>
              </a:rPr>
              <a:t>Pořízení specializované techniky a věcných prostředků pro výkon činností spojených s </a:t>
            </a:r>
            <a:r>
              <a:rPr lang="cs-CZ" sz="1500" b="1" dirty="0" smtClean="0">
                <a:latin typeface="Myriad Pro"/>
              </a:rPr>
              <a:t>orkány a větrnými smrštěmi</a:t>
            </a:r>
            <a:r>
              <a:rPr lang="cs-CZ" sz="1500" dirty="0" smtClean="0">
                <a:latin typeface="Myriad Pro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 smtClean="0">
                <a:solidFill>
                  <a:srgbClr val="C00000"/>
                </a:solidFill>
                <a:latin typeface="Myriad Pro"/>
              </a:rPr>
              <a:t>Pořízení specializované techniky a věcných prostředků pro výkon činností spojených s </a:t>
            </a:r>
            <a:r>
              <a:rPr lang="cs-CZ" sz="1500" b="1" dirty="0" smtClean="0">
                <a:solidFill>
                  <a:srgbClr val="C00000"/>
                </a:solidFill>
                <a:latin typeface="Myriad Pro"/>
              </a:rPr>
              <a:t>extrémním suchem</a:t>
            </a:r>
            <a:r>
              <a:rPr lang="cs-CZ" sz="1500" dirty="0" smtClean="0">
                <a:solidFill>
                  <a:srgbClr val="C00000"/>
                </a:solidFill>
                <a:latin typeface="Myriad Pro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 smtClean="0">
                <a:latin typeface="Myriad Pro"/>
              </a:rPr>
              <a:t>Pořízení specializované techniky a věcných prostředků pro výkon činností v souvislosti s </a:t>
            </a:r>
            <a:r>
              <a:rPr lang="cs-CZ" sz="1500" b="1" dirty="0" smtClean="0">
                <a:latin typeface="Myriad Pro"/>
              </a:rPr>
              <a:t>haváriemi spojenými s únikem nebezpečných látek</a:t>
            </a:r>
            <a:r>
              <a:rPr lang="cs-CZ" sz="1500" dirty="0" smtClean="0">
                <a:latin typeface="Myriad Pro"/>
              </a:rPr>
              <a:t>.</a:t>
            </a:r>
          </a:p>
        </p:txBody>
      </p:sp>
      <p:sp>
        <p:nvSpPr>
          <p:cNvPr id="3" name="Zaoblený obdélník 2"/>
          <p:cNvSpPr/>
          <p:nvPr/>
        </p:nvSpPr>
        <p:spPr>
          <a:xfrm>
            <a:off x="323528" y="4294909"/>
            <a:ext cx="8229600" cy="1722923"/>
          </a:xfrm>
          <a:prstGeom prst="roundRect">
            <a:avLst>
              <a:gd name="adj" fmla="val 41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500" dirty="0">
                <a:solidFill>
                  <a:schemeClr val="tx1"/>
                </a:solidFill>
                <a:latin typeface="Myriad Pro"/>
              </a:rPr>
              <a:t>Podporovaná technika a věcné vybavení vychází z normativů vybavení uvedených v dokumentech „</a:t>
            </a:r>
            <a:r>
              <a:rPr lang="cs-CZ" sz="1500" b="1" dirty="0">
                <a:solidFill>
                  <a:schemeClr val="tx1"/>
                </a:solidFill>
                <a:latin typeface="Myriad Pro"/>
              </a:rPr>
              <a:t>Zajištění odolnosti a vybavenosti základních složek integrovaného záchranného  systému  - Policie ČR a Hasičského záchranného sboru ČR (včetně JSDH) v území, s důrazem na přizpůsobení se změnám klimatu a novým rizikům v období 2014 -2020</a:t>
            </a:r>
            <a:r>
              <a:rPr lang="cs-CZ" sz="1500" dirty="0">
                <a:solidFill>
                  <a:schemeClr val="tx1"/>
                </a:solidFill>
                <a:latin typeface="Myriad Pro"/>
              </a:rPr>
              <a:t>“ (dále jen „Zajištění odolnosti – PČR </a:t>
            </a:r>
            <a:r>
              <a:rPr lang="cs-CZ" sz="1500" dirty="0" smtClean="0">
                <a:solidFill>
                  <a:schemeClr val="tx1"/>
                </a:solidFill>
                <a:latin typeface="Myriad Pro"/>
              </a:rPr>
              <a:t>a HZS </a:t>
            </a:r>
            <a:r>
              <a:rPr lang="cs-CZ" sz="1500" dirty="0">
                <a:solidFill>
                  <a:schemeClr val="tx1"/>
                </a:solidFill>
                <a:latin typeface="Myriad Pro"/>
              </a:rPr>
              <a:t>ČR“), respektive </a:t>
            </a:r>
            <a:r>
              <a:rPr lang="cs-CZ" sz="1500" b="1" dirty="0">
                <a:solidFill>
                  <a:schemeClr val="tx1"/>
                </a:solidFill>
                <a:latin typeface="Myriad Pro"/>
              </a:rPr>
              <a:t>Zajištění odolnosti – krajských zdravotnických záchranných služeb</a:t>
            </a:r>
            <a:r>
              <a:rPr lang="cs-CZ" sz="1500" dirty="0">
                <a:solidFill>
                  <a:schemeClr val="tx1"/>
                </a:solidFill>
                <a:latin typeface="Myriad Pro"/>
              </a:rPr>
              <a:t>. Dokumenty jsou přílohou specifických pravidel  č.  9 a 10</a:t>
            </a:r>
            <a:r>
              <a:rPr lang="cs-CZ" sz="1500" dirty="0" smtClean="0">
                <a:solidFill>
                  <a:schemeClr val="tx1"/>
                </a:solidFill>
                <a:latin typeface="Myriad Pro"/>
              </a:rPr>
              <a:t>.</a:t>
            </a:r>
            <a:endParaRPr lang="cs-CZ" sz="1500" dirty="0">
              <a:solidFill>
                <a:schemeClr val="tx1"/>
              </a:solidFill>
              <a:latin typeface="Myriad Pro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23528" y="3573016"/>
            <a:ext cx="8229600" cy="548640"/>
          </a:xfrm>
          <a:prstGeom prst="roundRect">
            <a:avLst>
              <a:gd name="adj" fmla="val 14383"/>
            </a:avLst>
          </a:prstGeom>
          <a:solidFill>
            <a:srgbClr val="A1010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500" dirty="0" smtClean="0">
                <a:solidFill>
                  <a:schemeClr val="bg1"/>
                </a:solidFill>
                <a:latin typeface="Myriad Pro"/>
              </a:rPr>
              <a:t>Pořízení specializované techniky a věcných prostředků na aktivity v jiné vazbě než uvedená rizika a změny klimatu není podporováno, např. ve vazbě na povodně.</a:t>
            </a:r>
            <a:endParaRPr lang="cs-CZ" sz="1500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19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363538" y="239712"/>
            <a:ext cx="8229600" cy="809441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cs-CZ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022/06_16_076/CLLD_16_02_091 </a:t>
            </a:r>
            <a:br>
              <a:rPr lang="cs-CZ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</a:br>
            <a:r>
              <a:rPr lang="cs-CZ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 IROP 3: Integrovaný záchranný systém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63538" y="914041"/>
            <a:ext cx="8229600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 smtClean="0">
                <a:latin typeface="Myriad Pro"/>
              </a:rPr>
              <a:t>TECHNIKA PRO IZS</a:t>
            </a:r>
          </a:p>
          <a:p>
            <a:pPr>
              <a:lnSpc>
                <a:spcPct val="150000"/>
              </a:lnSpc>
            </a:pPr>
            <a:r>
              <a:rPr lang="cs-CZ" sz="1600" b="1" dirty="0" smtClean="0">
                <a:solidFill>
                  <a:srgbClr val="0070C0"/>
                </a:solidFill>
                <a:latin typeface="Myriad Pro"/>
              </a:rPr>
              <a:t>ZPŮSOBILÉ VÝDAJE </a:t>
            </a:r>
            <a:r>
              <a:rPr lang="cs-CZ" sz="1600" dirty="0" smtClean="0">
                <a:solidFill>
                  <a:srgbClr val="0070C0"/>
                </a:solidFill>
                <a:latin typeface="Myriad Pro"/>
              </a:rPr>
              <a:t>pro hlavní aktivitu projektu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u="sng" dirty="0" smtClean="0">
                <a:latin typeface="Myriad Pro"/>
              </a:rPr>
              <a:t>Pořízení majetku</a:t>
            </a:r>
            <a:r>
              <a:rPr lang="cs-CZ" sz="1500" dirty="0" smtClean="0">
                <a:latin typeface="Myriad Pro"/>
              </a:rPr>
              <a:t> dle normativů </a:t>
            </a:r>
            <a:r>
              <a:rPr lang="cs-CZ" sz="1500" dirty="0">
                <a:latin typeface="Myriad Pro"/>
              </a:rPr>
              <a:t>vybavení </a:t>
            </a:r>
            <a:r>
              <a:rPr lang="cs-CZ" sz="1500" dirty="0" smtClean="0">
                <a:latin typeface="Myriad Pro"/>
              </a:rPr>
              <a:t>(viz kapitola </a:t>
            </a:r>
            <a:r>
              <a:rPr lang="cs-CZ" sz="1500" dirty="0">
                <a:latin typeface="Myriad Pro"/>
              </a:rPr>
              <a:t>3.1.6 Způsobilé výdaje </a:t>
            </a:r>
            <a:r>
              <a:rPr lang="cs-CZ" sz="1500" dirty="0" smtClean="0">
                <a:latin typeface="Myriad Pro"/>
              </a:rPr>
              <a:t>Specifických pravidel výzvy)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213" y="2217865"/>
            <a:ext cx="574357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63538" y="4533899"/>
            <a:ext cx="8229600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 smtClean="0">
                <a:latin typeface="Myriad Pro"/>
              </a:rPr>
              <a:t>Maximálním </a:t>
            </a:r>
            <a:r>
              <a:rPr lang="cs-CZ" sz="1500" dirty="0">
                <a:latin typeface="Myriad Pro"/>
              </a:rPr>
              <a:t>množstvím, které lze žádat na jednotku sboru dobrovolných hasičů je </a:t>
            </a:r>
            <a:r>
              <a:rPr lang="cs-CZ" sz="1500" b="1" dirty="0">
                <a:latin typeface="Myriad Pro"/>
              </a:rPr>
              <a:t>vždy jeden set</a:t>
            </a:r>
            <a:r>
              <a:rPr lang="cs-CZ" sz="1500" dirty="0">
                <a:latin typeface="Myriad Pro"/>
              </a:rPr>
              <a:t> příslušné techniky/věcného </a:t>
            </a:r>
            <a:r>
              <a:rPr lang="cs-CZ" sz="1500" dirty="0" smtClean="0">
                <a:latin typeface="Myriad Pro"/>
              </a:rPr>
              <a:t>prostředku.</a:t>
            </a:r>
            <a:endParaRPr lang="cs-CZ" sz="1500" dirty="0">
              <a:latin typeface="Myriad Pro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b="1" dirty="0">
                <a:latin typeface="Myriad Pro"/>
              </a:rPr>
              <a:t>Není možné</a:t>
            </a:r>
            <a:r>
              <a:rPr lang="cs-CZ" sz="1500" dirty="0">
                <a:latin typeface="Myriad Pro"/>
              </a:rPr>
              <a:t> pro jeden organizační článek/stanici/služebnu/jednotku SDH </a:t>
            </a:r>
            <a:r>
              <a:rPr lang="cs-CZ" sz="1500" b="1" dirty="0">
                <a:latin typeface="Myriad Pro"/>
              </a:rPr>
              <a:t>pořídit totožnou techniku/věcné vybavení</a:t>
            </a:r>
            <a:r>
              <a:rPr lang="cs-CZ" sz="1500" dirty="0">
                <a:latin typeface="Myriad Pro"/>
              </a:rPr>
              <a:t>, které jsou uvedeny v několika normativech vybavení</a:t>
            </a:r>
            <a:r>
              <a:rPr lang="cs-CZ" sz="1500" dirty="0" smtClean="0">
                <a:latin typeface="Myriad Pro"/>
              </a:rPr>
              <a:t>.</a:t>
            </a:r>
            <a:endParaRPr lang="cs-CZ" sz="1500" dirty="0">
              <a:latin typeface="Myriad Pro"/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57200" y="5611117"/>
            <a:ext cx="8229600" cy="559386"/>
          </a:xfrm>
          <a:prstGeom prst="roundRect">
            <a:avLst>
              <a:gd name="adj" fmla="val 14383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500" dirty="0">
                <a:solidFill>
                  <a:schemeClr val="tx1"/>
                </a:solidFill>
                <a:latin typeface="Myriad Pro"/>
              </a:rPr>
              <a:t>Pořízený majetek podléhá kontrole a při nákupu vybavení důrazně upozorňujeme příjemce, že je potřeba </a:t>
            </a:r>
            <a:r>
              <a:rPr lang="cs-CZ" sz="1500" b="1" dirty="0">
                <a:solidFill>
                  <a:schemeClr val="tx1"/>
                </a:solidFill>
                <a:latin typeface="Myriad Pro"/>
              </a:rPr>
              <a:t>udržet výstupy z projektu po celou dobu udržitelnosti</a:t>
            </a:r>
            <a:r>
              <a:rPr lang="cs-CZ" sz="1500" dirty="0">
                <a:solidFill>
                  <a:schemeClr val="tx1"/>
                </a:solidFill>
                <a:latin typeface="Myriad Pro"/>
              </a:rPr>
              <a:t> a evidovat je.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9317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>
          <a:xfrm>
            <a:off x="363538" y="105878"/>
            <a:ext cx="8229600" cy="96252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3500" kern="1200" cap="all">
                <a:solidFill>
                  <a:schemeClr val="tx1"/>
                </a:solidFill>
                <a:latin typeface="Arial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cs-CZ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022/06_16_076/CLLD_16_02_091 </a:t>
            </a:r>
            <a:br>
              <a:rPr lang="cs-CZ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</a:br>
            <a:r>
              <a:rPr lang="cs-CZ" sz="2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 IROP 3: Integrovaný záchranný systém</a:t>
            </a:r>
            <a:endParaRPr lang="cs-CZ" sz="2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yriad Pro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63538" y="930351"/>
            <a:ext cx="8229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b="1" dirty="0" smtClean="0">
                <a:latin typeface="Myriad Pro"/>
              </a:rPr>
              <a:t>TECHNIKA PRO IZS</a:t>
            </a:r>
          </a:p>
          <a:p>
            <a:pPr>
              <a:lnSpc>
                <a:spcPct val="150000"/>
              </a:lnSpc>
            </a:pPr>
            <a:r>
              <a:rPr lang="cs-CZ" sz="1600" b="1" dirty="0" smtClean="0">
                <a:solidFill>
                  <a:srgbClr val="0070C0"/>
                </a:solidFill>
                <a:latin typeface="Myriad Pro"/>
              </a:rPr>
              <a:t>ZPŮSOBILÉ VÝDAJE </a:t>
            </a:r>
            <a:r>
              <a:rPr lang="cs-CZ" sz="1600" dirty="0" smtClean="0">
                <a:solidFill>
                  <a:srgbClr val="0070C0"/>
                </a:solidFill>
                <a:latin typeface="Myriad Pro"/>
              </a:rPr>
              <a:t>pro vedlejší aktivitu projektu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latin typeface="Myriad Pro"/>
              </a:rPr>
              <a:t>v</a:t>
            </a:r>
            <a:r>
              <a:rPr lang="cs-CZ" sz="1500" dirty="0" smtClean="0">
                <a:latin typeface="Myriad Pro"/>
              </a:rPr>
              <a:t>ýdaje na zpracování </a:t>
            </a:r>
            <a:r>
              <a:rPr lang="cs-CZ" sz="1500" dirty="0">
                <a:latin typeface="Myriad Pro"/>
              </a:rPr>
              <a:t>S</a:t>
            </a:r>
            <a:r>
              <a:rPr lang="cs-CZ" sz="1500" dirty="0" smtClean="0">
                <a:latin typeface="Myriad Pro"/>
              </a:rPr>
              <a:t>tudie proveditelnosti nebo její části,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latin typeface="Myriad Pro"/>
              </a:rPr>
              <a:t>v</a:t>
            </a:r>
            <a:r>
              <a:rPr lang="cs-CZ" sz="1500" dirty="0" smtClean="0">
                <a:latin typeface="Myriad Pro"/>
              </a:rPr>
              <a:t>ýdaje na zpracování zadávacích podmínek k zakázkám a na organizaci výběrových a zadávacích zařízení,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latin typeface="Myriad Pro"/>
              </a:rPr>
              <a:t>v</a:t>
            </a:r>
            <a:r>
              <a:rPr lang="cs-CZ" sz="1500" dirty="0" smtClean="0">
                <a:latin typeface="Myriad Pro"/>
              </a:rPr>
              <a:t>ýdaje na povinnou publicitu.</a:t>
            </a:r>
          </a:p>
          <a:p>
            <a:pPr>
              <a:lnSpc>
                <a:spcPct val="150000"/>
              </a:lnSpc>
            </a:pPr>
            <a:r>
              <a:rPr lang="cs-CZ" sz="1600" b="1" dirty="0">
                <a:solidFill>
                  <a:srgbClr val="0070C0"/>
                </a:solidFill>
                <a:latin typeface="Myriad Pro"/>
              </a:rPr>
              <a:t>NEZPŮSOBILÉ VÝDAJE (příklady, více viz Specifická pravidla výzvy)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latin typeface="Myriad Pro"/>
              </a:rPr>
              <a:t>v</a:t>
            </a:r>
            <a:r>
              <a:rPr lang="cs-CZ" sz="1500" dirty="0" smtClean="0">
                <a:latin typeface="Myriad Pro"/>
              </a:rPr>
              <a:t>ýdaje na vedlejší aktivity projektu nad 15 % celkových způsobilých výdajů,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latin typeface="Myriad Pro"/>
              </a:rPr>
              <a:t>p</a:t>
            </a:r>
            <a:r>
              <a:rPr lang="cs-CZ" sz="1500" dirty="0" smtClean="0">
                <a:latin typeface="Myriad Pro"/>
              </a:rPr>
              <a:t>rovozní a režijní náklady,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latin typeface="Myriad Pro"/>
              </a:rPr>
              <a:t>v</a:t>
            </a:r>
            <a:r>
              <a:rPr lang="cs-CZ" sz="1500" dirty="0" smtClean="0">
                <a:latin typeface="Myriad Pro"/>
              </a:rPr>
              <a:t>ýdaje na nákup nemovitosti,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>
                <a:latin typeface="Myriad Pro"/>
              </a:rPr>
              <a:t>n</a:t>
            </a:r>
            <a:r>
              <a:rPr lang="cs-CZ" sz="1500" dirty="0" smtClean="0">
                <a:latin typeface="Myriad Pro"/>
              </a:rPr>
              <a:t>áklady na mzdy, platy, náhrady mezd a platů, ostatní osobní náklady.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 smtClean="0">
              <a:latin typeface="Myriad Pro"/>
            </a:endParaRPr>
          </a:p>
          <a:p>
            <a:r>
              <a:rPr lang="cs-CZ" sz="1500" b="1" dirty="0" smtClean="0">
                <a:latin typeface="Myriad Pro"/>
              </a:rPr>
              <a:t>Podporovány budou projekty, které negenerují příjmy podle čl. 61 Nařízení Rady (ES) č. 1303/2013</a:t>
            </a:r>
            <a:r>
              <a:rPr lang="cs-CZ" sz="1500" dirty="0" smtClean="0">
                <a:latin typeface="Myriad Pro"/>
              </a:rPr>
              <a:t> </a:t>
            </a:r>
          </a:p>
          <a:p>
            <a:r>
              <a:rPr lang="cs-CZ" sz="1500" dirty="0" smtClean="0">
                <a:latin typeface="Myriad Pro"/>
              </a:rPr>
              <a:t>tj. projekty, které po dokončení vytvářejí čistý příjem, více viz </a:t>
            </a:r>
            <a:r>
              <a:rPr lang="cs-CZ" sz="1500" dirty="0">
                <a:latin typeface="Myriad Pro"/>
              </a:rPr>
              <a:t>O</a:t>
            </a:r>
            <a:r>
              <a:rPr lang="cs-CZ" sz="1500" dirty="0" smtClean="0">
                <a:latin typeface="Myriad Pro"/>
              </a:rPr>
              <a:t>becná pravidla, kap. Příjmy</a:t>
            </a:r>
            <a:endParaRPr lang="cs-CZ" sz="1500" dirty="0">
              <a:latin typeface="Myriad Pro"/>
            </a:endParaRPr>
          </a:p>
        </p:txBody>
      </p:sp>
      <p:sp>
        <p:nvSpPr>
          <p:cNvPr id="10" name="Zaoblený obdélník 9"/>
          <p:cNvSpPr/>
          <p:nvPr/>
        </p:nvSpPr>
        <p:spPr>
          <a:xfrm>
            <a:off x="363538" y="5236143"/>
            <a:ext cx="8229600" cy="731520"/>
          </a:xfrm>
          <a:prstGeom prst="roundRect">
            <a:avLst>
              <a:gd name="adj" fmla="val 4167"/>
            </a:avLst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cs-CZ" sz="1500" b="1" dirty="0" smtClean="0">
                <a:solidFill>
                  <a:schemeClr val="tx1"/>
                </a:solidFill>
                <a:latin typeface="Myriad Pro"/>
              </a:rPr>
              <a:t>Úhrada nákladů za zásah jednotky požární jednotky</a:t>
            </a:r>
            <a:r>
              <a:rPr lang="cs-CZ" sz="1500" dirty="0" smtClean="0">
                <a:solidFill>
                  <a:schemeClr val="tx1"/>
                </a:solidFill>
                <a:latin typeface="Myriad Pro"/>
              </a:rPr>
              <a:t> (zákon č. 160/2013 Sb.) </a:t>
            </a:r>
            <a:r>
              <a:rPr lang="cs-CZ" sz="1500" b="1" dirty="0" smtClean="0">
                <a:solidFill>
                  <a:schemeClr val="tx1"/>
                </a:solidFill>
                <a:latin typeface="Myriad Pro"/>
              </a:rPr>
              <a:t>není příjmem</a:t>
            </a:r>
            <a:r>
              <a:rPr lang="cs-CZ" sz="1500" dirty="0" smtClean="0">
                <a:solidFill>
                  <a:schemeClr val="tx1"/>
                </a:solidFill>
                <a:latin typeface="Myriad Pro"/>
              </a:rPr>
              <a:t> podle čl. 61 </a:t>
            </a:r>
            <a:r>
              <a:rPr lang="cs-CZ" sz="1500" dirty="0">
                <a:solidFill>
                  <a:schemeClr val="tx1"/>
                </a:solidFill>
                <a:latin typeface="Myriad Pro"/>
              </a:rPr>
              <a:t>Nařízení Rady (ES) č. 1303/2013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5227-2C6F-B94D-9D8F-826F9170706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86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57200">
              <a:defRPr/>
            </a:pPr>
            <a:r>
              <a:rPr lang="cs-CZ" sz="2600" b="1" cap="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022/06_16_076/CLLD_16_02_091 </a:t>
            </a:r>
            <a:br>
              <a:rPr lang="cs-CZ" sz="2600" b="1" cap="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</a:br>
            <a:r>
              <a:rPr lang="cs-CZ" sz="2600" b="1" cap="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 IROP 3: Integrovaný záchranný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Specifické přílohy: </a:t>
            </a:r>
            <a:r>
              <a:rPr lang="cs-CZ" dirty="0" smtClean="0">
                <a:hlinkClick r:id="rId2"/>
              </a:rPr>
              <a:t>https://www.strukturalni-fondy.cz/cs/Microsites/IROP/Vyzvy/Vyzva-c-69-Integrovany-zachranny-system-integrovane-projekty-CLLD</a:t>
            </a:r>
            <a:r>
              <a:rPr lang="cs-CZ" dirty="0" smtClean="0"/>
              <a:t> </a:t>
            </a:r>
          </a:p>
          <a:p>
            <a:endParaRPr lang="cs-CZ" dirty="0"/>
          </a:p>
          <a:p>
            <a:r>
              <a:rPr lang="cs-CZ" dirty="0" smtClean="0"/>
              <a:t>Žadatel vyplní požadované údaje v žádosti v ISKP14+ a dále doloží požadované přílohy – výčet viz výzvu, vzory viz odkaz výše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57200">
              <a:defRPr/>
            </a:pPr>
            <a:r>
              <a:rPr lang="cs-CZ" sz="2600" b="1" cap="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022/06_16_076/CLLD_16_02_091 </a:t>
            </a:r>
            <a:br>
              <a:rPr lang="cs-CZ" sz="2600" b="1" cap="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</a:br>
            <a:r>
              <a:rPr lang="cs-CZ" sz="2600" b="1" cap="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 IROP 3: Integrovaný záchranný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33400" y="1916832"/>
            <a:ext cx="9677400" cy="348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6588224" y="3501008"/>
            <a:ext cx="2555776" cy="5760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457200">
              <a:defRPr/>
            </a:pPr>
            <a:r>
              <a:rPr lang="cs-CZ" sz="2600" b="1" cap="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022/06_16_076/CLLD_16_02_091 </a:t>
            </a:r>
            <a:br>
              <a:rPr lang="cs-CZ" sz="2600" b="1" cap="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</a:br>
            <a:r>
              <a:rPr lang="cs-CZ" sz="2600" b="1" cap="al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yriad Pro"/>
              </a:rPr>
              <a:t> IROP 3: Integrovaný záchranný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2890664" cy="4525963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Specifické přílohy: </a:t>
            </a:r>
            <a:r>
              <a:rPr lang="cs-CZ" dirty="0" smtClean="0">
                <a:hlinkClick r:id="rId2"/>
              </a:rPr>
              <a:t>https://www.strukturalni-fondy.cz/cs/Microsites/IROP/Vyzvy/Vyzva-c-69-Integrovany-zachranny-system-integrovane-projekty-CLLD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872" y="1268760"/>
            <a:ext cx="5181600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ovací čára 7"/>
          <p:cNvCxnSpPr/>
          <p:nvPr/>
        </p:nvCxnSpPr>
        <p:spPr>
          <a:xfrm>
            <a:off x="3477812" y="1714876"/>
            <a:ext cx="5400600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3491880" y="1916832"/>
            <a:ext cx="5400600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>
            <a:off x="3491880" y="2564904"/>
            <a:ext cx="5400600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3491880" y="3529144"/>
            <a:ext cx="5400600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3491880" y="3731100"/>
            <a:ext cx="5400600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3491880" y="4365104"/>
            <a:ext cx="5400600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3491880" y="4941168"/>
            <a:ext cx="5400600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3491880" y="5301208"/>
            <a:ext cx="5400600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/>
          <p:cNvCxnSpPr/>
          <p:nvPr/>
        </p:nvCxnSpPr>
        <p:spPr>
          <a:xfrm>
            <a:off x="3491880" y="5517232"/>
            <a:ext cx="5400600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1164</Words>
  <Application>Microsoft Office PowerPoint</Application>
  <PresentationFormat>Předvádění na obrazovce (4:3)</PresentationFormat>
  <Paragraphs>146</Paragraphs>
  <Slides>15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Courier New</vt:lpstr>
      <vt:lpstr>Myriad Pro</vt:lpstr>
      <vt:lpstr>Wingdings</vt:lpstr>
      <vt:lpstr>Motiv sady Office</vt:lpstr>
      <vt:lpstr>Výzva č. 022/06_16_076/CLLD_16_02_091   IROP 3: Integrovaný záchranný systém Seminář pro žadatele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022/06_16_076/CLLD_16_02_091   IROP 3: Integrovaný záchranný systém</vt:lpstr>
      <vt:lpstr>022/06_16_076/CLLD_16_02_091   IROP 3: Integrovaný záchranný systém</vt:lpstr>
      <vt:lpstr>022/06_16_076/CLLD_16_02_091   IROP 3: Integrovaný záchranný systém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Výzva č. 022/06_16_076/CLLD_16_02_091   IROP 3: Integrovaný záchranný systém Seminář pro žadatele</dc:title>
  <dc:creator>Petra Chvatikova</dc:creator>
  <cp:lastModifiedBy>MAS</cp:lastModifiedBy>
  <cp:revision>9</cp:revision>
  <dcterms:created xsi:type="dcterms:W3CDTF">2017-10-23T14:38:10Z</dcterms:created>
  <dcterms:modified xsi:type="dcterms:W3CDTF">2017-10-24T06:56:12Z</dcterms:modified>
</cp:coreProperties>
</file>