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63"/>
  </p:notesMasterIdLst>
  <p:handoutMasterIdLst>
    <p:handoutMasterId r:id="rId64"/>
  </p:handoutMasterIdLst>
  <p:sldIdLst>
    <p:sldId id="256" r:id="rId2"/>
    <p:sldId id="524" r:id="rId3"/>
    <p:sldId id="523" r:id="rId4"/>
    <p:sldId id="541" r:id="rId5"/>
    <p:sldId id="542" r:id="rId6"/>
    <p:sldId id="543" r:id="rId7"/>
    <p:sldId id="545" r:id="rId8"/>
    <p:sldId id="562" r:id="rId9"/>
    <p:sldId id="540" r:id="rId10"/>
    <p:sldId id="526" r:id="rId11"/>
    <p:sldId id="558" r:id="rId12"/>
    <p:sldId id="559" r:id="rId13"/>
    <p:sldId id="560" r:id="rId14"/>
    <p:sldId id="561" r:id="rId15"/>
    <p:sldId id="525" r:id="rId16"/>
    <p:sldId id="443" r:id="rId17"/>
    <p:sldId id="508" r:id="rId18"/>
    <p:sldId id="499" r:id="rId19"/>
    <p:sldId id="500" r:id="rId20"/>
    <p:sldId id="501" r:id="rId21"/>
    <p:sldId id="509" r:id="rId22"/>
    <p:sldId id="511" r:id="rId23"/>
    <p:sldId id="512" r:id="rId24"/>
    <p:sldId id="506" r:id="rId25"/>
    <p:sldId id="503" r:id="rId26"/>
    <p:sldId id="514" r:id="rId27"/>
    <p:sldId id="528" r:id="rId28"/>
    <p:sldId id="527" r:id="rId29"/>
    <p:sldId id="529" r:id="rId30"/>
    <p:sldId id="530" r:id="rId31"/>
    <p:sldId id="531" r:id="rId32"/>
    <p:sldId id="532" r:id="rId33"/>
    <p:sldId id="533" r:id="rId34"/>
    <p:sldId id="534" r:id="rId35"/>
    <p:sldId id="535" r:id="rId36"/>
    <p:sldId id="536" r:id="rId37"/>
    <p:sldId id="537" r:id="rId38"/>
    <p:sldId id="538" r:id="rId39"/>
    <p:sldId id="539" r:id="rId40"/>
    <p:sldId id="546" r:id="rId41"/>
    <p:sldId id="547" r:id="rId42"/>
    <p:sldId id="548" r:id="rId43"/>
    <p:sldId id="549" r:id="rId44"/>
    <p:sldId id="550" r:id="rId45"/>
    <p:sldId id="551" r:id="rId46"/>
    <p:sldId id="507" r:id="rId47"/>
    <p:sldId id="552" r:id="rId48"/>
    <p:sldId id="553" r:id="rId49"/>
    <p:sldId id="554" r:id="rId50"/>
    <p:sldId id="555" r:id="rId51"/>
    <p:sldId id="556" r:id="rId52"/>
    <p:sldId id="515" r:id="rId53"/>
    <p:sldId id="522" r:id="rId54"/>
    <p:sldId id="516" r:id="rId55"/>
    <p:sldId id="517" r:id="rId56"/>
    <p:sldId id="518" r:id="rId57"/>
    <p:sldId id="519" r:id="rId58"/>
    <p:sldId id="520" r:id="rId59"/>
    <p:sldId id="521" r:id="rId60"/>
    <p:sldId id="424" r:id="rId61"/>
    <p:sldId id="497" r:id="rId6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00"/>
    <a:srgbClr val="315C89"/>
    <a:srgbClr val="BA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3FF25-BEE8-4176-8A82-ED4012F50A66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A936A-73B8-4DE2-8506-B35867383B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766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77FEFA-DB68-42F0-8166-7D97D9928804}" type="datetimeFigureOut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D50E2E-5E70-4B29-8024-BAFDB07E1B4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490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8306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518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104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968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610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200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099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0482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392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5743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487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2231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671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821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1495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7144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6447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5781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1668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3975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45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68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031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370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455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427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3B8A69-986E-40DF-8867-17F01A4054F9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94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D50E2E-5E70-4B29-8024-BAFDB07E1B49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04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5B96B-1D5E-4466-8699-CAC6334AC495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1AA33-D491-4B5D-AB96-9EFCF78F065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C7601-14D5-4763-8EDE-C5C133D43404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EA74-99BF-431B-9D3A-8CF55D950C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CBD6-22FC-445A-AF7E-7EC2650BB8B6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D125-E835-4024-8521-C0BF7C1890A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D5BC7-51D1-4099-A6DF-306F2BB485DD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D75FD-00C4-488E-9FDE-65E373F08D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2C41-71CB-4D2F-9E43-E3AD5D1F4460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7D8D6-D852-4E0E-A4D5-BE50E39A8E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E35C-9BB8-4838-A3F3-53548F9AD9B4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D401-DFEF-43E4-B5D9-710C19123C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B0F5F-984C-4F71-8564-5B42F4CB640F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A1FAB-AF1D-48A8-A844-32554A7FE0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06EA-CB63-4052-A0B0-860532C223AC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7DD59-CF00-4359-98A2-4AFAD024F7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7EEAE-DB97-49F1-A536-1CBB236ABEF4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EA90-6CE6-4017-9003-127001D3BC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5F116-25B7-4A51-A141-305E38E8F2BA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A1F3-36F9-42FA-A966-F4CDE5413C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2F40-E9C8-447A-AF57-FDB66106CB03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D6F9D-E1E6-4872-A7F2-83D88544BB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FEE7A5-9C3F-4C36-84F1-5BD7D1370B1B}" type="datetime1">
              <a:rPr lang="cs-CZ"/>
              <a:pPr>
                <a:defRPr/>
              </a:pPr>
              <a:t>6.2.2016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Asistenční centrum, a.s.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D40B96-1E57-4FFC-BDBB-A1D904ED66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heel spokes="2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mailto:soukup@asistencnicentrum.cz" TargetMode="Externa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up@asistencnicentrum.cz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467544" y="928123"/>
            <a:ext cx="86074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Setkání ředitelů škol</a:t>
            </a: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25.1.2016</a:t>
            </a:r>
          </a:p>
          <a:p>
            <a:pPr algn="ctr"/>
            <a:endParaRPr lang="cs-CZ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r>
              <a:rPr lang="cs-CZ" sz="1600" b="1" dirty="0" smtClean="0">
                <a:solidFill>
                  <a:srgbClr val="10253F"/>
                </a:solidFill>
                <a:latin typeface="Calibri" pitchFamily="34" charset="0"/>
              </a:rPr>
              <a:t>Projekt Místní akční plán rozvoje vzdělávání ORP Kladno je spolufinancován Evropskou unií</a:t>
            </a:r>
            <a:endParaRPr lang="cs-CZ" sz="16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92696"/>
            <a:ext cx="5590530" cy="1512168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467544" y="928123"/>
            <a:ext cx="86074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itchFamily="34" charset="0"/>
              </a:rPr>
              <a:t>Dotazník vyplnilo 57 vzdělávacích institucí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itchFamily="34" charset="0"/>
              </a:rPr>
              <a:t>Dotazník byl složen z 6 otázek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itchFamily="34" charset="0"/>
              </a:rPr>
              <a:t>Projektový list mapoval kvalitativní požadavky jednotlivých škol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itchFamily="34" charset="0"/>
              </a:rPr>
              <a:t>Otázky se zaměřily na zmapování aktuální situace v oblasti vzdělávání z pohledů ředitelů škol a školek na území ORP Kladno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 smtClean="0">
              <a:latin typeface="Calibri" pitchFamily="34" charset="0"/>
            </a:endParaRPr>
          </a:p>
          <a:p>
            <a:pPr algn="ctr"/>
            <a:endParaRPr lang="cs-CZ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6567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467544" y="928123"/>
            <a:ext cx="860742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Nevyhovující </a:t>
            </a:r>
            <a:r>
              <a:rPr lang="cs-CZ" sz="2000" dirty="0"/>
              <a:t>vybavení (rychlé zastarávání stávajícího zejména v oblasti IT</a:t>
            </a:r>
            <a:r>
              <a:rPr lang="cs-CZ" sz="2000" dirty="0" smtClean="0"/>
              <a:t>).</a:t>
            </a:r>
            <a:endParaRPr lang="cs-CZ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Nedostatečné vybavení pomůckami pro vzdělávání žáků se SVP.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Nedostatek finančních prostředků na zajištění školního psychologa a asistentů pedagogů.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Potřeba investic do rekonstrukce objektů (havarijní stavy, zateplování budov a zejména střech, odborných učeben).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Nedostatečná spolupráce mezi školami zejména v oblasti sdílení zkušeností a spolupráce v oblasti vzdělávání pedagogů.</a:t>
            </a: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37417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/>
              <a:t>Problémové oblasti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7116429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273050" y="1537231"/>
            <a:ext cx="8607425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Využívání projektových metod ve výuce – rozvoj jak týmové spolupráce, tak i samostatného myšlení, schopnost pracovat s informacemi a jejich prezentací ostatním na základě vytváření modelových situací a práci s informacemi získané v rámci „běžné“ výuky.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Motivační </a:t>
            </a:r>
            <a:r>
              <a:rPr lang="cs-CZ" sz="2000" dirty="0"/>
              <a:t>programy pro předškoláky – zvládnutí kompetencí pro přechod na ZŠ.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Spolupráce mezi školami nejen </a:t>
            </a:r>
            <a:r>
              <a:rPr lang="cs-CZ" sz="2000" dirty="0" smtClean="0"/>
              <a:t>stejného </a:t>
            </a:r>
            <a:r>
              <a:rPr lang="cs-CZ" sz="2000" dirty="0"/>
              <a:t>stupně přípravy dětí a žáků, ale i mezi MŠ a ZŠ a následně ZŠ a SŠ. Přínosem je sdílení zkušeností získávání aktuálních informací umožňující lépe připravit děti a žáky pro přechod mezi jednotlivými stupni vzdělávání.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Zapojení rodičů do vzdělávání.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Podpora </a:t>
            </a:r>
            <a:r>
              <a:rPr lang="cs-CZ" sz="2000" dirty="0"/>
              <a:t>nabídky mimoškolních kroužků s možností využití technického vybavení odborných učeben.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Podpora spolupráce s dalšími sociálními partnery škol – možnost exkurzí, realizace besed.</a:t>
            </a: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37417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/>
              <a:t>Osvědčené přístupy při rozvoji klíčových kompetencí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7034908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324644" y="1484784"/>
            <a:ext cx="86074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just"/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1644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800" b="1" dirty="0" smtClean="0"/>
              <a:t>SWOT analýza</a:t>
            </a:r>
            <a:endParaRPr lang="cs-CZ" sz="28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58261"/>
              </p:ext>
            </p:extLst>
          </p:nvPr>
        </p:nvGraphicFramePr>
        <p:xfrm>
          <a:off x="847936" y="620688"/>
          <a:ext cx="756084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Silné stránky</a:t>
                      </a:r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Slabé</a:t>
                      </a:r>
                      <a:r>
                        <a:rPr lang="cs-CZ" baseline="0" dirty="0" smtClean="0"/>
                        <a:t> stránky</a:t>
                      </a:r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Aktivní školy za území ORP Kladno ochotné zapojovat se do spolupráce s dalšími školami.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řadě škol existence konceptu rozvoje školy s identifikovanými potřebami, ale také osvědčenými postupy atp.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Osvědčené přístupy pro modernizaci výuky a rozvoj klíčových kompetencí dětí a žáků (projektová výuka, exkurze, besedy…).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Nedostatek odpovídajícího zařízení a vybavení v souvislosti s potřebami kladenými na pedagogické pracovníky a také děti a žáky.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Nedostatek kapacit pro zajištění individuálního přístupu k žákům, a to jak se SVP, tak nadaných dětí.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Nedostatek psychologů a asistentů pro děti se SVP.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Nedostatečně vybavené odborné učebny od odborných předmětů, IT, cizí jazyk až po dílenské předměty.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Příležitosti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Hrozby</a:t>
                      </a:r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Společné vzdělávání pedagogů a ředitelů škol.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Sdílení zkušeností a dobré praxe.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Zavádění finanční gramotnosti do běžné výuky.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Zajištění kvalitního personálu pro „logopedické třídy“.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Zavedení funkce školního psychologa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Zvyšování IT dovedností a znalostí pedagogů.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Zvýšení zapojení rodičů do vzdělávání.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neformálního vzdělávání s možností využívání odborného vybavení ve třídách.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Rychlé zastarávání pomůcek.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Chybějící IT vybavení zejména v MŠ.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Nedostatečné vybavení speciálními pedagogickými pomůckami pro žáky se SVP zejména ZŠ.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Nedostatek finančních prostředků na mzdy nepedagogického personálu škol.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Nedostatečné zabezpečení škol.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Neprovázání pořízení moderního vybavení a zařízení s odpovídajícím zvyšováním znalostí a dovedností pedagogů.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10518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273050" y="1537231"/>
            <a:ext cx="860742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dirty="0" smtClean="0"/>
              <a:t>Na základě provedené identifikace silných a slabých stránek systému vzdělávání lze říci, že je nezbytné podporovat a realizovat opatření: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zvyšující dostupnost vzdělávání a jeho kvalitu pro všechny skupiny dětí a žáků,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rozvíjející čtenářskou </a:t>
            </a:r>
            <a:r>
              <a:rPr lang="cs-CZ" dirty="0" err="1"/>
              <a:t>pregramotnost</a:t>
            </a:r>
            <a:r>
              <a:rPr lang="cs-CZ" dirty="0"/>
              <a:t>, čtenářskou a matematickou gramotnost,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rozvíjející dovednosti a znalosti v oblasti přírodních a technických oborů, jazyků a IT,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podporující rozvoj klíčových kompetencí dětí a žáků s důrazem na vlastní inciativu, schopnost práce s informacemi, podnikavosti, ale i v oblasti environmentálního vzdělávání.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To </a:t>
            </a:r>
            <a:r>
              <a:rPr lang="cs-CZ" b="1" dirty="0"/>
              <a:t>vše formou podpory zavádění nových metod včetně podpory osvědčených stávajících metod výuky prostřednictvím modernizace vybavení a zařízení nezbytného pro kvalitní výuku. Klíčová je také podpora vzdělávání pedagogů a rozvoj spolupráce na území ORP mezi všemi aktéry v oblasti vzdělávání.</a:t>
            </a:r>
            <a:endParaRPr lang="cs-CZ" dirty="0"/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337417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/>
              <a:t>Návrhy opatření ve vazbě na MAP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7520384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467544" y="928123"/>
            <a:ext cx="860742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Dotační možnosti 2014 – 2020</a:t>
            </a:r>
          </a:p>
          <a:p>
            <a:pPr algn="ctr"/>
            <a:endParaRPr lang="cs-CZ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820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23385" y="6508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4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500189"/>
            <a:ext cx="8229600" cy="4367212"/>
          </a:xfrm>
          <a:prstGeom prst="rect">
            <a:avLst/>
          </a:prstGeom>
        </p:spPr>
        <p:txBody>
          <a:bodyPr/>
          <a:lstStyle/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Integrovaný </a:t>
            </a:r>
            <a:r>
              <a:rPr lang="cs-CZ" sz="4000" b="1" dirty="0">
                <a:solidFill>
                  <a:schemeClr val="tx2"/>
                </a:solidFill>
                <a:latin typeface="Calibri" pitchFamily="34" charset="0"/>
              </a:rPr>
              <a:t>regionální operační program - IROP</a:t>
            </a:r>
          </a:p>
        </p:txBody>
      </p:sp>
    </p:spTree>
    <p:extLst>
      <p:ext uri="{BB962C8B-B14F-4D97-AF65-F5344CB8AC3E}">
        <p14:creationId xmlns:p14="http://schemas.microsoft.com/office/powerpoint/2010/main" val="148963614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337417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003366"/>
              </a:buClr>
              <a:buSzPct val="100000"/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Investice do vzdělávání -  Mateřské školy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39552" y="908720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2000" b="1" dirty="0" smtClean="0"/>
              <a:t>Na </a:t>
            </a:r>
            <a:r>
              <a:rPr lang="cs-CZ" sz="2000" b="1" dirty="0"/>
              <a:t>hlavní aktivity projektu:</a:t>
            </a:r>
            <a:endParaRPr lang="cs-CZ" sz="2000" dirty="0"/>
          </a:p>
          <a:p>
            <a:r>
              <a:rPr lang="cs-CZ" sz="1400" dirty="0"/>
              <a:t>Stavba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výstavba nové budovy sloužící pro péči o děti do 3 let nebo předškolní vzdělávání,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rozšíření stávající budovy sloužící pro péči o děti do 3 let nebo předškolní vzdělávání,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stavební úpravy stávající budovy pro péči o děti do 3 let nebo předškolní vzdělávání nebo jiného objektu pouze z důvodu rozšíření stávající kapacity předškolního vzdělávání či vzniku zcela nového vzdělávacího zařízení,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stavební úpravy objektu související s podporou sociální inkluze v rámci projektu rozšíření kapacit (např. zajištění bezbariérového přístupu),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budování související inženýrské sítě (vodovod, kanalizace, plyn, elektrické vedení) v rámci stavby, která je součástí projektu a projektové dokumentace stavby. </a:t>
            </a:r>
          </a:p>
          <a:p>
            <a:pPr algn="just"/>
            <a:r>
              <a:rPr lang="cs-CZ" sz="1400" dirty="0"/>
              <a:t> </a:t>
            </a:r>
          </a:p>
          <a:p>
            <a:pPr algn="just"/>
            <a:r>
              <a:rPr lang="cs-CZ" sz="1400" dirty="0"/>
              <a:t>Nákup staveb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nákup budovy (celé nebo její části), která bude sloužit pro péči o děti do 3 let nebo předškolní vzdělávání,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pořízení alternativních pobytových zařízení (např. jurty, unimobuňky/obytné kontejnery). </a:t>
            </a:r>
          </a:p>
          <a:p>
            <a:pPr algn="just"/>
            <a:r>
              <a:rPr lang="cs-CZ" sz="1400" dirty="0"/>
              <a:t> </a:t>
            </a:r>
          </a:p>
          <a:p>
            <a:pPr algn="just"/>
            <a:r>
              <a:rPr lang="cs-CZ" sz="1400" dirty="0"/>
              <a:t>Pořízení vybavení budov, učeben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pořízení nábytku, </a:t>
            </a:r>
            <a:r>
              <a:rPr lang="cs-CZ" sz="1400" dirty="0" smtClean="0"/>
              <a:t>vybavení </a:t>
            </a:r>
            <a:r>
              <a:rPr lang="cs-CZ" sz="1400" dirty="0"/>
              <a:t>zázemí infrastruktury pro péči o děti do 3 let nebo předškolní vzdělávání (vybavení pro třídy, společné prostory, zázemí pro personál, šatny, toalety, jídelna apod.),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pořízení kompenzačních pomůcek a kompenzačního vybavení nezbytných pro zajištění rovného přístupu ke vzdělávání sociálně vyloučeným dětem. </a:t>
            </a:r>
          </a:p>
          <a:p>
            <a:r>
              <a:rPr lang="cs-CZ" sz="1400" dirty="0"/>
              <a:t> </a:t>
            </a:r>
          </a:p>
          <a:p>
            <a:pPr lvl="0"/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830067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Investice do vzdělávání - Mateřské školy 2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425649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1600" b="1" dirty="0" smtClean="0"/>
              <a:t>Na </a:t>
            </a:r>
            <a:r>
              <a:rPr lang="cs-CZ" sz="1600" b="1" dirty="0"/>
              <a:t>vedlejší aktivity projektu 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nákup pozemku pro výstavbu nové budovy nebo přístavbu stávající budovy (do 10 % celkových způsobilých výdajů projektu),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demolice původního objektu, ve kterém probíhala výchova a vzdělávání dětí, a budov na pozemku objektu; demolice nemůže být jedinou aktivitou projektu,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pořízení bezpečnostních prvků a zařízení, osvětlení, elektronického a mechanického zabezpečení.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pořízení herních prvků,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úpravy venkovního prostranství v areálu zařízení péče o děti do 3 let nebo předškolního vzdělávání (úprava a zřizování dětských hřišť, parkové úpravy, pořízení a obnova mobiliáře (lavičky, herní prvky),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zabezpečení výstavby (technický dozor investora, BOZP, autorský dozor),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projektová dokumentace stavby, EIA,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pořízení služeb bezprostředně souvisejících s realizací projektu (příprava a realizace zadávacích a výběrových řízení, zpracování studie proveditelnosti),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……….</a:t>
            </a:r>
          </a:p>
          <a:p>
            <a:endParaRPr lang="cs-CZ" sz="1600" dirty="0"/>
          </a:p>
          <a:p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37753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Investice do vzdělávání - Mateřské školy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425649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1600" b="1" dirty="0"/>
              <a:t>Vhodný žadatel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zařízení péče o děti do 3 let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školy a školská zařízení v oblasti předškolního vzdělávání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další subjekty podílející se na realizaci vzdělávacích aktivit v oblasti předškolního vzdělávání a péče o děti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kraje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organizace zřizované kraji, organizace zakládané kraji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obce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organizace zřizované obcemi, organizace zakládané obcemi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nestátní neziskové organizace </a:t>
            </a:r>
          </a:p>
          <a:p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256890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536575" y="960016"/>
            <a:ext cx="8607425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Program setkání: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Calibri" pitchFamily="34" charset="0"/>
              </a:rPr>
              <a:t>Představení místního akčního plánu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Calibri" pitchFamily="34" charset="0"/>
              </a:rPr>
              <a:t>Shrnutí výstupů ze zrealizovaného dotazníkového šetření a strategických dokumentů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Calibri" pitchFamily="34" charset="0"/>
              </a:rPr>
              <a:t>Představení nového programovacího období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Calibri" pitchFamily="34" charset="0"/>
              </a:rPr>
              <a:t>Příklady dobré praxe</a:t>
            </a:r>
          </a:p>
          <a:p>
            <a:pPr algn="ctr"/>
            <a:endParaRPr lang="cs-CZ" sz="2400" b="1" dirty="0">
              <a:latin typeface="Calibri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856"/>
            <a:ext cx="5184576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7553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Investice do vzdělávání – Mateřské školy 4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425649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1600" b="1" dirty="0" smtClean="0">
                <a:latin typeface="+mn-lt"/>
              </a:rPr>
              <a:t>Typové projekty</a:t>
            </a:r>
            <a:endParaRPr lang="cs-CZ" sz="1600" dirty="0">
              <a:latin typeface="+mn-lt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Rozšíření </a:t>
            </a:r>
            <a:r>
              <a:rPr lang="cs-CZ" sz="1600" dirty="0"/>
              <a:t>kapacity zařízení péče o děti do 3 let, dětské skupiny či mateřské školy za účelem pokrytí poptávky po předškolním vzdělávání a umožnění zapojení rodičů na trh práce.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Během </a:t>
            </a:r>
            <a:r>
              <a:rPr lang="cs-CZ" sz="1600" dirty="0"/>
              <a:t>realizace projektu budou formou přístavby vybudovány nové třídy, pořízeno vybavení a SVP s cílem posílit integraci dětí.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Budou </a:t>
            </a:r>
            <a:r>
              <a:rPr lang="cs-CZ" sz="1600" dirty="0"/>
              <a:t>provedeny nezbytné úpravy zázemí MŠ, zařízení péče o děti či dětské skupiny, např. rozšíření šatny, společných prostor, jídelny. Jako doplňková aktivita projektu budou provedeny úpravy venkovního prostranství. </a:t>
            </a:r>
          </a:p>
          <a:p>
            <a:pPr lvl="0" algn="just"/>
            <a:endParaRPr lang="cs-CZ" sz="1400" dirty="0" smtClean="0">
              <a:latin typeface="+mn-lt"/>
            </a:endParaRPr>
          </a:p>
          <a:p>
            <a:pPr lvl="0" algn="just"/>
            <a:endParaRPr lang="cs-CZ" sz="1400" dirty="0">
              <a:latin typeface="+mn-lt"/>
            </a:endParaRPr>
          </a:p>
          <a:p>
            <a:pPr lvl="0" algn="just"/>
            <a:r>
              <a:rPr lang="cs-CZ" sz="2000" b="1" dirty="0" smtClean="0">
                <a:latin typeface="+mn-lt"/>
              </a:rPr>
              <a:t>Klíčovým faktorem posuzování všech projektů je navýšení kapacit vůči údaji zapsaném v době podání a hodnocení žádosti v rejstříku škol.</a:t>
            </a:r>
            <a:endParaRPr lang="cs-CZ" sz="2000" b="1" dirty="0">
              <a:latin typeface="+mn-lt"/>
            </a:endParaRPr>
          </a:p>
          <a:p>
            <a:r>
              <a:rPr lang="cs-CZ" sz="2000" b="1" dirty="0">
                <a:latin typeface="+mn-lt"/>
              </a:rPr>
              <a:t> </a:t>
            </a:r>
          </a:p>
          <a:p>
            <a:r>
              <a:rPr lang="cs-CZ" sz="1600" dirty="0">
                <a:latin typeface="+mn-lt"/>
              </a:rPr>
              <a:t> </a:t>
            </a:r>
          </a:p>
          <a:p>
            <a:r>
              <a:rPr lang="cs-CZ" sz="1600" dirty="0">
                <a:latin typeface="+mn-lt"/>
              </a:rPr>
              <a:t>  </a:t>
            </a:r>
          </a:p>
          <a:p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781206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Investice do vzdělávání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– Základní školy 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425649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1600" b="1" dirty="0"/>
              <a:t>Na co lze dotaci žádat pro ZŠ, </a:t>
            </a:r>
            <a:endParaRPr lang="cs-CZ" sz="1600" b="1" dirty="0" smtClean="0"/>
          </a:p>
          <a:p>
            <a:r>
              <a:rPr lang="cs-CZ" sz="1400" dirty="0" smtClean="0"/>
              <a:t>Infrastruktura </a:t>
            </a:r>
            <a:r>
              <a:rPr lang="cs-CZ" sz="1400" dirty="0"/>
              <a:t>pro základní a střední vzdělávání - Stavební úpravy, v odůvodněných případech stavby, pořízení vybavení pro zajištění rozvoje žáků v odborných i přenositelných klíčových kompetencích: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400" u="sng" dirty="0"/>
              <a:t>v oblastech komunikace v cizích jazycích,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400" u="sng" dirty="0"/>
              <a:t>v oblasti technických, řemeslných oborů a přírodovědných věd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400" u="sng" dirty="0"/>
              <a:t>práce s digitálními technologiemi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Modernizace odborných učeben středních odborných škol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Nákup a instalace strojů pro praktickou výuku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Infrastruktura pro zájmové a neformální vzdělávání mládeže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400" dirty="0"/>
              <a:t>Stavební úpravy budov, učeben a venkovních prostor za účelem zpřístupnění objektů zdravotně postiženým a dalším sociálně vyloučeným </a:t>
            </a:r>
            <a:r>
              <a:rPr lang="cs-CZ" sz="1400" dirty="0" smtClean="0"/>
              <a:t>osobám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lvl="0"/>
            <a:r>
              <a:rPr lang="cs-CZ" sz="1400" dirty="0" smtClean="0"/>
              <a:t>Podporované obory:</a:t>
            </a:r>
          </a:p>
          <a:p>
            <a:pPr lvl="0"/>
            <a:r>
              <a:rPr lang="cs-CZ" sz="1400" dirty="0" smtClean="0"/>
              <a:t>Matematika, přírodověda, fyzika, chemie, biologie,, IT a cizí jazyky, geografie</a:t>
            </a:r>
            <a:r>
              <a:rPr lang="cs-CZ" sz="1400" dirty="0"/>
              <a:t>, </a:t>
            </a:r>
            <a:r>
              <a:rPr lang="cs-CZ" sz="1400" dirty="0" smtClean="0"/>
              <a:t>geologie atp.</a:t>
            </a:r>
            <a:endParaRPr lang="cs-CZ" sz="1400" dirty="0"/>
          </a:p>
          <a:p>
            <a:pPr lvl="0"/>
            <a:endParaRPr lang="cs-CZ" sz="1400" b="1" dirty="0" smtClean="0"/>
          </a:p>
          <a:p>
            <a:pPr lvl="0"/>
            <a:r>
              <a:rPr lang="cs-CZ" sz="1400" b="1" dirty="0" smtClean="0"/>
              <a:t>Nebudou </a:t>
            </a:r>
            <a:r>
              <a:rPr lang="cs-CZ" sz="1400" b="1" dirty="0"/>
              <a:t>podporovány investice do všeobecné vzdělávací infrastruktury</a:t>
            </a:r>
            <a:endParaRPr lang="cs-CZ" sz="1400" dirty="0"/>
          </a:p>
          <a:p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961738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Investice do vzdělávání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– Základní školy 2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425649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1600" b="1" dirty="0"/>
              <a:t>Vhodný žadatel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/>
              <a:t>školy a školská zařízení v oblasti základního vzdělávání, </a:t>
            </a:r>
            <a:endParaRPr lang="cs-CZ" sz="16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kraje</a:t>
            </a:r>
            <a:r>
              <a:rPr lang="cs-CZ" sz="1600" dirty="0"/>
              <a:t>, organizace zřizované nebo zakládané kraji, </a:t>
            </a:r>
            <a:endParaRPr lang="cs-CZ" sz="16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obce</a:t>
            </a:r>
            <a:r>
              <a:rPr lang="cs-CZ" sz="1600" dirty="0"/>
              <a:t>, organizace zřizované nebo zakládané obcemi, </a:t>
            </a:r>
            <a:endParaRPr lang="cs-CZ" sz="16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NNO</a:t>
            </a:r>
            <a:r>
              <a:rPr lang="cs-CZ" sz="1600" dirty="0"/>
              <a:t>, </a:t>
            </a:r>
            <a:endParaRPr lang="cs-CZ" sz="16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církve</a:t>
            </a:r>
            <a:r>
              <a:rPr lang="cs-CZ" sz="1600" dirty="0"/>
              <a:t>, církevní organizace, </a:t>
            </a:r>
            <a:endParaRPr lang="cs-CZ" sz="16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OSS</a:t>
            </a:r>
            <a:r>
              <a:rPr lang="cs-CZ" sz="1600" dirty="0"/>
              <a:t>, PO OSS, </a:t>
            </a:r>
            <a:endParaRPr lang="cs-CZ" sz="16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1600" dirty="0" smtClean="0"/>
              <a:t>další </a:t>
            </a:r>
            <a:r>
              <a:rPr lang="cs-CZ" sz="1600" dirty="0"/>
              <a:t>subjekty podílející se na realizaci </a:t>
            </a:r>
            <a:r>
              <a:rPr lang="cs-CZ" sz="1600" dirty="0" smtClean="0"/>
              <a:t>vzdělávacích </a:t>
            </a:r>
            <a:r>
              <a:rPr lang="cs-CZ" sz="1600" dirty="0"/>
              <a:t>aktivit</a:t>
            </a:r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140757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57200" y="7143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Investice do vzdělávání – Základní školy 3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425649"/>
            <a:ext cx="8229600" cy="4235376"/>
          </a:xfrm>
          <a:prstGeom prst="rect">
            <a:avLst/>
          </a:prstGeom>
        </p:spPr>
        <p:txBody>
          <a:bodyPr/>
          <a:lstStyle/>
          <a:p>
            <a:r>
              <a:rPr lang="cs-CZ" sz="1600" b="1" dirty="0" smtClean="0">
                <a:latin typeface="+mn-lt"/>
              </a:rPr>
              <a:t>Typové projekty</a:t>
            </a:r>
            <a:endParaRPr lang="cs-CZ" sz="1600" dirty="0">
              <a:latin typeface="+mn-lt"/>
            </a:endParaRPr>
          </a:p>
          <a:p>
            <a:pPr algn="just"/>
            <a:r>
              <a:rPr lang="cs-CZ" sz="1600" u="sng" dirty="0">
                <a:latin typeface="+mn-lt"/>
              </a:rPr>
              <a:t>Základní školy</a:t>
            </a:r>
            <a:endParaRPr lang="cs-CZ" sz="1600" dirty="0"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600" dirty="0">
                <a:latin typeface="+mn-lt"/>
              </a:rPr>
              <a:t>Modernizace odborných učeben fyziky a chemie na ZŠ za účelem zajištění adekvátních prostor pro výuku a rozvoj žáků v klíčové kompetenci přírodních věd. Budou provedeny nezbytné stavební úpravy učeben a pořízení vybavení.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600" dirty="0">
                <a:latin typeface="+mn-lt"/>
              </a:rPr>
              <a:t>Rekonstrukce a vybavení stávajících prostor základní školy za účelem vytvoření podmínek pro vzdělávání žáků se speciálními vzdělávacími potřebami s cílem posílit integraci žáků a žákyň. Budou provedeny nezbytné stavební úpravy v areálu včetně přístavby a pořízeno potřebné vybavení</a:t>
            </a:r>
            <a:r>
              <a:rPr lang="cs-CZ" sz="1600" dirty="0" smtClean="0">
                <a:latin typeface="+mn-lt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+mn-lt"/>
              </a:rPr>
              <a:t>Stavební </a:t>
            </a:r>
            <a:r>
              <a:rPr lang="cs-CZ" sz="1600" dirty="0">
                <a:latin typeface="+mn-lt"/>
              </a:rPr>
              <a:t>úpravy prostor a pořízení vybavení pro výuku zájmových kroužků s cílem rozvoje klíčových kompetencí v oblasti techniky u dětí školního věku, jako předpoklad pro jejich budoucí zapojení na trh práce. </a:t>
            </a:r>
          </a:p>
          <a:p>
            <a:pPr lvl="0" algn="just"/>
            <a:endParaRPr lang="cs-CZ" sz="1400" dirty="0">
              <a:latin typeface="+mn-lt"/>
            </a:endParaRPr>
          </a:p>
          <a:p>
            <a:pPr lvl="0" algn="just"/>
            <a:endParaRPr lang="cs-CZ" sz="1400" dirty="0">
              <a:latin typeface="+mn-lt"/>
            </a:endParaRPr>
          </a:p>
          <a:p>
            <a:r>
              <a:rPr lang="cs-CZ" sz="1400" dirty="0">
                <a:latin typeface="+mn-lt"/>
              </a:rPr>
              <a:t> </a:t>
            </a:r>
          </a:p>
          <a:p>
            <a:r>
              <a:rPr lang="cs-CZ" sz="1600" dirty="0">
                <a:latin typeface="+mn-lt"/>
              </a:rPr>
              <a:t> </a:t>
            </a:r>
          </a:p>
          <a:p>
            <a:r>
              <a:rPr lang="cs-CZ" sz="1600" dirty="0">
                <a:latin typeface="+mn-lt"/>
              </a:rPr>
              <a:t>  </a:t>
            </a:r>
          </a:p>
          <a:p>
            <a:endParaRPr lang="cs-CZ" sz="20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47823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76101" y="507206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Operační program Životní prostředí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(OP ZP)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124744"/>
            <a:ext cx="8229600" cy="4536281"/>
          </a:xfrm>
          <a:prstGeom prst="rect">
            <a:avLst/>
          </a:prstGeom>
        </p:spPr>
        <p:txBody>
          <a:bodyPr/>
          <a:lstStyle/>
          <a:p>
            <a:pPr lvl="0"/>
            <a:endParaRPr lang="cs-CZ" sz="20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6150719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76101" y="507206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Energetické úspory veřejných budov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124744"/>
            <a:ext cx="8229600" cy="5400600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003366"/>
              </a:buClr>
              <a:buSzPct val="100000"/>
              <a:defRPr/>
            </a:pPr>
            <a:r>
              <a:rPr lang="cs-CZ" sz="1600" b="1" dirty="0" smtClean="0">
                <a:latin typeface="+mn-lt"/>
              </a:rPr>
              <a:t>Na co lze žádat</a:t>
            </a:r>
          </a:p>
          <a:p>
            <a:r>
              <a:rPr lang="cs-CZ" sz="1600" dirty="0">
                <a:latin typeface="+mn-lt"/>
              </a:rPr>
              <a:t> </a:t>
            </a:r>
            <a:r>
              <a:rPr lang="cs-CZ" sz="1400" dirty="0" smtClean="0"/>
              <a:t>Celkové </a:t>
            </a:r>
            <a:r>
              <a:rPr lang="cs-CZ" sz="1400" dirty="0"/>
              <a:t>nebo dílčí energeticky úsporné renovace veřejných budov: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Zateplení obvodového pláště budovy,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Výměna a renovace (repase) otvorových výplní,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Realizace stavebních opatření majících prokazatelně vliv na energetickou náročnost budovy nebo zlepšení kvality vnitřního prostředí,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Realizace systémů nuceného větrání s rekuperací odpadního tepla,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Realizace systémů využívajících odpadní teplo,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Výměna zdroje tepla pro vytápění nebo přípravu teplé užitkové vody s výkonem nižším než 5 MW využívajícího fosilní paliva nebo elektrickou energii za účinné zdroje využívající biomasu, tepelná čerpadla, kondenzační kotle na zemní plyn nebo zařízení pro kombinovanou výrobu elektřiny a tepla využívající obnovitelné zdroje nebo zemní plyn.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Instalace solárně-termických kolektorů pro přitápění nebo pouze přípravu TV.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cs-CZ" sz="1400" dirty="0"/>
              <a:t>Samostatná opatření výměny zdroje tepla s výkonem nižším než 5 MW využívajícího fosilní paliva nebo elektrickou energii pro vytápění nebo přípravu teplé vody za účinné zdroje využívající biomasu, tepelná čerpadla, kondenzační kotle na zemní plyn nebo zařízení pro kombinovanou výrobu elektřiny a tepla využívající obnovitelné zdroje, instalace solárně-termických kolektorů a instalace systému nuceného větrání s rekuperací odpadního tepla, kde veřejná budova splňuje určitou energetickou náročnost a v případě instalace systému nuceného větrání s rekuperací zároveň nesplňuje požadavky na zajištění dostatečné výměny vzduchu.</a:t>
            </a:r>
          </a:p>
        </p:txBody>
      </p:sp>
    </p:spTree>
    <p:extLst>
      <p:ext uri="{BB962C8B-B14F-4D97-AF65-F5344CB8AC3E}">
        <p14:creationId xmlns:p14="http://schemas.microsoft.com/office/powerpoint/2010/main" val="287925134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76101" y="507206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Operační 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Výzkum, vývoj a 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vzdělávání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(OP VVV)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124744"/>
            <a:ext cx="8229600" cy="5400600"/>
          </a:xfrm>
          <a:prstGeom prst="rect">
            <a:avLst/>
          </a:prstGeom>
        </p:spPr>
        <p:txBody>
          <a:bodyPr/>
          <a:lstStyle/>
          <a:p>
            <a:endParaRPr lang="cs-CZ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350360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Identifikace </a:t>
            </a:r>
            <a:r>
              <a:rPr lang="cs-CZ" sz="2400" b="1" dirty="0"/>
              <a:t>výzvy </a:t>
            </a:r>
            <a:r>
              <a:rPr lang="cs-CZ" sz="2400" b="1" dirty="0" smtClean="0"/>
              <a:t>02_16_011	1</a:t>
            </a: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Prioritní osa</a:t>
            </a:r>
            <a:r>
              <a:rPr lang="cs-CZ" sz="2000" dirty="0" smtClean="0">
                <a:solidFill>
                  <a:schemeClr val="tx1"/>
                </a:solidFill>
              </a:rPr>
              <a:t>: 3 – Rovný přístup ke kvalitnímu předškolnímu, primárnímu a sekundárnímu vzdělávání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Investiční priorita</a:t>
            </a:r>
            <a:r>
              <a:rPr lang="cs-CZ" sz="2000" dirty="0" smtClean="0">
                <a:solidFill>
                  <a:schemeClr val="tx1"/>
                </a:solidFill>
              </a:rPr>
              <a:t>: 1 – Omezování a prevence předčasného ukončování školní docházky a podpora rovného přístupu ke kvalitním programům předškolního rozvoje, k primárnímu a sekundárnímu vzdělávání, možnostem formálního a neformálního vzdělávání, které umožňuje zpětné začlenění do procesu vzdělávání a odborné přípravy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Specifický cíl: </a:t>
            </a:r>
            <a:r>
              <a:rPr lang="cs-CZ" sz="2000" dirty="0" smtClean="0">
                <a:solidFill>
                  <a:schemeClr val="tx1"/>
                </a:solidFill>
              </a:rPr>
              <a:t>1 – Zvýšení kvality předškolního vzdělávání, včetně usnadnění přechodu dětí na ZŠ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Specifický cíl: </a:t>
            </a:r>
            <a:r>
              <a:rPr lang="cs-CZ" sz="2000" dirty="0" smtClean="0">
                <a:solidFill>
                  <a:schemeClr val="tx1"/>
                </a:solidFill>
              </a:rPr>
              <a:t>2 – Zlepšení kvality vzdělává a výsledků žáků v klíčových kompetencích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Specifický cíl: </a:t>
            </a:r>
            <a:r>
              <a:rPr lang="cs-CZ" sz="2000" dirty="0" smtClean="0">
                <a:solidFill>
                  <a:schemeClr val="tx1"/>
                </a:solidFill>
              </a:rPr>
              <a:t>5 – Zvýšení kvality vzdělávání a odborné přípravy, včetně posílení jejich relevance pro trh práce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988914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OP VVV: výzva 02_16_011</a:t>
            </a:r>
            <a:br>
              <a:rPr lang="cs-CZ" sz="2400" b="1" dirty="0" smtClean="0"/>
            </a:br>
            <a:r>
              <a:rPr lang="cs-CZ" sz="2400" b="1" dirty="0" smtClean="0"/>
              <a:t>Rozvoj klíčových kompetencí v rámci oborových didaktik, průřezových témat a mezipředmětových vztahů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Cílem výzvy:</a:t>
            </a:r>
          </a:p>
          <a:p>
            <a:pPr marL="342900" indent="-342900" algn="just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Rozvoj kompetencí učitelů z fakult vzdělávajících učitele a učitelů škol nižšího stupně vzdělávání (ISCED 0-3) prostřednictvím podpory </a:t>
            </a:r>
            <a:r>
              <a:rPr lang="cs-CZ" sz="2000" b="1" dirty="0" smtClean="0">
                <a:solidFill>
                  <a:schemeClr val="tx1"/>
                </a:solidFill>
              </a:rPr>
              <a:t>společenství praxe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Společenství praxe: pravidelná a dlouhodobá spolupráce vycházející z principů akčního výzkumu za účelem rozvoje dovedností obou skupin aktérů a komplexnějšího vypracování výchovných a vzdělávacích strategií za jednotlivé obory, včetně průřezových témat.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6045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Identifikace </a:t>
            </a:r>
            <a:r>
              <a:rPr lang="cs-CZ" sz="2400" b="1" dirty="0"/>
              <a:t>výzvy </a:t>
            </a:r>
            <a:r>
              <a:rPr lang="cs-CZ" sz="2400" b="1" dirty="0" smtClean="0"/>
              <a:t>02_16_011                2</a:t>
            </a: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04856" cy="5112568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Typ projektu: </a:t>
            </a:r>
            <a:r>
              <a:rPr lang="cs-CZ" sz="2000" dirty="0" smtClean="0">
                <a:solidFill>
                  <a:schemeClr val="tx1"/>
                </a:solidFill>
              </a:rPr>
              <a:t>individuální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Datum ukončení příjmu žádostí:</a:t>
            </a:r>
            <a:r>
              <a:rPr lang="cs-CZ" sz="2000" dirty="0" smtClean="0">
                <a:solidFill>
                  <a:schemeClr val="tx1"/>
                </a:solidFill>
              </a:rPr>
              <a:t> 24.3.2016 do 14 hodin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Nejzazší datum pro ukončení realizace projektu: </a:t>
            </a:r>
            <a:r>
              <a:rPr lang="cs-CZ" sz="2000" dirty="0" smtClean="0">
                <a:solidFill>
                  <a:schemeClr val="tx1"/>
                </a:solidFill>
              </a:rPr>
              <a:t>31.12.2022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Délka realizace projektu:</a:t>
            </a:r>
            <a:r>
              <a:rPr lang="cs-CZ" sz="2000" dirty="0" smtClean="0">
                <a:solidFill>
                  <a:schemeClr val="tx1"/>
                </a:solidFill>
              </a:rPr>
              <a:t> 30 – 36 měsíců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Rozpočet projektu: </a:t>
            </a:r>
            <a:r>
              <a:rPr lang="cs-CZ" sz="2000" dirty="0" smtClean="0">
                <a:solidFill>
                  <a:schemeClr val="tx1"/>
                </a:solidFill>
              </a:rPr>
              <a:t>10 – 60 milionů Kč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Alokace na výzvu: </a:t>
            </a:r>
            <a:r>
              <a:rPr lang="cs-CZ" sz="2000" dirty="0" smtClean="0">
                <a:solidFill>
                  <a:schemeClr val="tx1"/>
                </a:solidFill>
              </a:rPr>
              <a:t>350 milionů Kč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Míra spolufinancování: </a:t>
            </a:r>
            <a:r>
              <a:rPr lang="cs-CZ" sz="2000" dirty="0" smtClean="0">
                <a:solidFill>
                  <a:schemeClr val="tx1"/>
                </a:solidFill>
              </a:rPr>
              <a:t>pro školy zapsané ve školském rejstříku – 0 %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Školy mohou podat pouze 1 žádost (vyjma VŠ – ty mohou podat 2)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Podmínka: </a:t>
            </a:r>
            <a:r>
              <a:rPr lang="cs-CZ" sz="2000" dirty="0" smtClean="0">
                <a:solidFill>
                  <a:schemeClr val="tx1"/>
                </a:solidFill>
              </a:rPr>
              <a:t>povinné partnerství (počet partnerů – dle vybraných aktivit v různých SC)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Projekty mohou být specifikovány napříč specifickými cíli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Cílová skupina: </a:t>
            </a:r>
            <a:r>
              <a:rPr lang="cs-CZ" sz="2000" dirty="0" smtClean="0">
                <a:solidFill>
                  <a:schemeClr val="tx1"/>
                </a:solidFill>
              </a:rPr>
              <a:t>	Pedagogičtí pracovníci MŠ, ZŠ a SŠ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	Studenti VŠ a VOŠ (budoucí pedagogičtí pracovníci)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0656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467544" y="928123"/>
            <a:ext cx="860742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Místní akční plán rozvoje vzdělávání (MAP)</a:t>
            </a:r>
          </a:p>
          <a:p>
            <a:pPr algn="ctr"/>
            <a:endParaRPr lang="cs-CZ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02745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Povinné aktivity: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Řízení projektu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Spolupráce oborových didaktiků s katedrami zabývajícími se psychologií, obecnou didaktikou, psychodidaktikou, speciální pedagogikou nejméně po dobu jednoho roku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Zapojení do práce odborného panelu zaměřeného na rozvoj klíčových kompetencí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Povinně volitelné aktivity: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Podpora společenství praxe pro rozvoj klíčových kompetencí, gramotností, průřezových témat a mezipředmětových vztahů</a:t>
            </a:r>
          </a:p>
          <a:p>
            <a:pPr marL="342900" indent="-342900" algn="just">
              <a:buFontTx/>
              <a:buChar char="-"/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19853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Aktivity projektu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SC 1 – Zvýšení kvality předškolního vzdělávání, včetně usnadnění přechodu dětí na ZŠ</a:t>
            </a:r>
          </a:p>
          <a:p>
            <a:pPr algn="just"/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Podpora společenství praxe v nejméně ze dvou z níže uvedených témat: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Matematická </a:t>
            </a:r>
            <a:r>
              <a:rPr lang="cs-CZ" sz="2000" dirty="0" err="1" smtClean="0">
                <a:solidFill>
                  <a:schemeClr val="tx1"/>
                </a:solidFill>
              </a:rPr>
              <a:t>pregramotnost</a:t>
            </a:r>
            <a:r>
              <a:rPr lang="cs-CZ" sz="2000" dirty="0" smtClean="0">
                <a:solidFill>
                  <a:schemeClr val="tx1"/>
                </a:solidFill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Čtenářská </a:t>
            </a:r>
            <a:r>
              <a:rPr lang="cs-CZ" sz="2000" dirty="0" err="1" smtClean="0">
                <a:solidFill>
                  <a:schemeClr val="tx1"/>
                </a:solidFill>
              </a:rPr>
              <a:t>pregramotnost</a:t>
            </a:r>
            <a:r>
              <a:rPr lang="cs-CZ" sz="2000" dirty="0" smtClean="0">
                <a:solidFill>
                  <a:schemeClr val="tx1"/>
                </a:solidFill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Didaktika </a:t>
            </a:r>
            <a:r>
              <a:rPr lang="cs-CZ" sz="2000" dirty="0" err="1" smtClean="0">
                <a:solidFill>
                  <a:schemeClr val="tx1"/>
                </a:solidFill>
              </a:rPr>
              <a:t>předškolnícho</a:t>
            </a:r>
            <a:r>
              <a:rPr lang="cs-CZ" sz="2000" dirty="0" smtClean="0">
                <a:solidFill>
                  <a:schemeClr val="tx1"/>
                </a:solidFill>
              </a:rPr>
              <a:t> vzdělávání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Nutné zapojit min. 2 VŠ a 1 NNO v rolích partnerů</a:t>
            </a:r>
          </a:p>
          <a:p>
            <a:pPr algn="just"/>
            <a:endParaRPr lang="cs-CZ" sz="2000" dirty="0"/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5485937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SC 2 – Zlepšení kvality vzdělávání a výsledků žáků v klíčových kompetencích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Podpora společenství praxe pro alespoň jedno z uvedených témat: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Podpora společenství praxe v matematické, čtenářské a informační gramotnosti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Nutné zapojit min. 3 VŠ a 1 NNO v rolích partnera.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Podpora společenství praxe v tématu sociální a občanské kompetence v ZŠ a SŠ napříč předměty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Nutné zapojit min. 2 VŠ a 1 NNO v rolích partnerů.</a:t>
            </a:r>
          </a:p>
          <a:p>
            <a:pPr algn="just"/>
            <a:endParaRPr lang="cs-CZ" sz="2000" dirty="0"/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307840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SC 5 – Zvýšení kvality vzdělávání a odborné přípravy, včetně posílení jejich relevance pro trh práce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Podpora společenství praxe pro alespoň jedno z uvedených témat: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Vzdělávací oblast Člověk a příroda v ZŠ (tedy vzdělávací obory fyzika, chemie, přírodopis, zeměpis).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Nutné zapojit min. 3 VŠ a 1 NNO v rolích partnerů.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Didaktika odborných předmětů (učitelství pro střední školy)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Nutné zapojit min. 2 VŠ a 1 NNO v rolích partnerů.</a:t>
            </a:r>
          </a:p>
          <a:p>
            <a:pPr algn="just"/>
            <a:endParaRPr lang="cs-CZ" sz="2000" dirty="0"/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9258079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OP VVV: výzva 02_16_012</a:t>
            </a:r>
            <a:br>
              <a:rPr lang="cs-CZ" sz="2400" b="1" dirty="0" smtClean="0"/>
            </a:br>
            <a:r>
              <a:rPr lang="cs-CZ" sz="2400" b="1" dirty="0" smtClean="0"/>
              <a:t>Gramotnosti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Cíl výzvy:</a:t>
            </a:r>
          </a:p>
          <a:p>
            <a:pPr marL="342900" indent="-342900" algn="just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Vytváření podmínek pro kvalitnější podporu žáků se SVP s akcentem na žáky ze socioekonomicky znevýhodněného a kulturně odlišného prostředí. Projekty se mohou zaměřit na několik aktivit: 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podpora funkční gramotnosti žáků se SVP v oborech středního vzdělání bez maturitní zkoušky,</a:t>
            </a:r>
          </a:p>
          <a:p>
            <a:pPr marL="342900" indent="-342900" algn="just"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p</a:t>
            </a:r>
            <a:r>
              <a:rPr lang="cs-CZ" sz="2000" dirty="0" smtClean="0">
                <a:solidFill>
                  <a:schemeClr val="tx1"/>
                </a:solidFill>
              </a:rPr>
              <a:t>odpora vzájemného učení mezi školami a pedagogy,</a:t>
            </a:r>
          </a:p>
          <a:p>
            <a:pPr marL="342900" indent="-342900" algn="just"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v</a:t>
            </a:r>
            <a:r>
              <a:rPr lang="cs-CZ" sz="2000" dirty="0" smtClean="0">
                <a:solidFill>
                  <a:schemeClr val="tx1"/>
                </a:solidFill>
              </a:rPr>
              <a:t>olnočasové aktivity na rozvoj gramotností.</a:t>
            </a:r>
          </a:p>
          <a:p>
            <a:pPr marL="342900" indent="-342900" algn="just">
              <a:buFontTx/>
              <a:buChar char="-"/>
            </a:pPr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Žadatelům s inovativní myšlenkou bude umožněno podat žádost na výzkumně pilotní projekty s akcentem na sociálně znevýhodněné žáky.</a:t>
            </a:r>
          </a:p>
          <a:p>
            <a:pPr marL="342900" indent="-342900" algn="just">
              <a:buFontTx/>
              <a:buChar char="-"/>
            </a:pPr>
            <a:endParaRPr lang="cs-CZ" sz="2000" dirty="0" smtClean="0"/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8921116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Identifikace výzvy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Prioritní osa</a:t>
            </a:r>
            <a:r>
              <a:rPr lang="cs-CZ" sz="2000" dirty="0" smtClean="0">
                <a:solidFill>
                  <a:schemeClr val="tx1"/>
                </a:solidFill>
              </a:rPr>
              <a:t>: 3 – Rovný přístup ke kvalitnímu předškolnímu, primárnímu a sekundárnímu vzdělávání</a:t>
            </a:r>
          </a:p>
          <a:p>
            <a:pPr algn="just"/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Investiční priorita</a:t>
            </a:r>
            <a:r>
              <a:rPr lang="cs-CZ" sz="2000" dirty="0" smtClean="0">
                <a:solidFill>
                  <a:schemeClr val="tx1"/>
                </a:solidFill>
              </a:rPr>
              <a:t>: 3 – Socioekonomická integrace </a:t>
            </a:r>
            <a:r>
              <a:rPr lang="cs-CZ" sz="2000" dirty="0" err="1" smtClean="0">
                <a:solidFill>
                  <a:schemeClr val="tx1"/>
                </a:solidFill>
              </a:rPr>
              <a:t>marginalizovaných</a:t>
            </a:r>
            <a:r>
              <a:rPr lang="cs-CZ" sz="2000" dirty="0" smtClean="0">
                <a:solidFill>
                  <a:schemeClr val="tx1"/>
                </a:solidFill>
              </a:rPr>
              <a:t> skupin jako jsou Romové</a:t>
            </a:r>
            <a:endParaRPr lang="cs-CZ" sz="2000" dirty="0">
              <a:solidFill>
                <a:schemeClr val="tx1"/>
              </a:solidFill>
            </a:endParaRPr>
          </a:p>
          <a:p>
            <a:pPr algn="just"/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Specifický cíl: </a:t>
            </a:r>
            <a:r>
              <a:rPr lang="cs-CZ" sz="2000" dirty="0" smtClean="0">
                <a:solidFill>
                  <a:schemeClr val="tx1"/>
                </a:solidFill>
              </a:rPr>
              <a:t>1 – Zvýšení kvality předškolního vzdělávání, včetně usnadnění přechodu dětí na ZŠ</a:t>
            </a:r>
          </a:p>
        </p:txBody>
      </p:sp>
    </p:spTree>
    <p:extLst>
      <p:ext uri="{BB962C8B-B14F-4D97-AF65-F5344CB8AC3E}">
        <p14:creationId xmlns:p14="http://schemas.microsoft.com/office/powerpoint/2010/main" val="67102309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Identifikace výzvy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04856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Typ projektu: </a:t>
            </a:r>
            <a:r>
              <a:rPr lang="cs-CZ" sz="2000" dirty="0" smtClean="0">
                <a:solidFill>
                  <a:schemeClr val="tx1"/>
                </a:solidFill>
              </a:rPr>
              <a:t>individuální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Datum ukončení příjmu žádostí:</a:t>
            </a:r>
            <a:r>
              <a:rPr lang="cs-CZ" sz="2000" dirty="0" smtClean="0">
                <a:solidFill>
                  <a:schemeClr val="tx1"/>
                </a:solidFill>
              </a:rPr>
              <a:t> 14.3.2016 do 14 hodin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Nejzazší datum pro ukončení realizace projektu: </a:t>
            </a:r>
            <a:r>
              <a:rPr lang="cs-CZ" sz="2000" dirty="0" smtClean="0">
                <a:solidFill>
                  <a:schemeClr val="tx1"/>
                </a:solidFill>
              </a:rPr>
              <a:t>31.12.2022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Délka realizace projektu:</a:t>
            </a:r>
            <a:r>
              <a:rPr lang="cs-CZ" sz="2000" dirty="0" smtClean="0">
                <a:solidFill>
                  <a:schemeClr val="tx1"/>
                </a:solidFill>
              </a:rPr>
              <a:t> 24 – 36 měsíců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Rozpočet projektu: </a:t>
            </a:r>
            <a:r>
              <a:rPr lang="cs-CZ" sz="2000" dirty="0" smtClean="0">
                <a:solidFill>
                  <a:schemeClr val="tx1"/>
                </a:solidFill>
              </a:rPr>
              <a:t>5 – 60 milionů Kč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Alokace na výzvu: </a:t>
            </a:r>
            <a:r>
              <a:rPr lang="cs-CZ" sz="2000" dirty="0" smtClean="0">
                <a:solidFill>
                  <a:schemeClr val="tx1"/>
                </a:solidFill>
              </a:rPr>
              <a:t>380 milionů Kč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Míra spolufinancování: </a:t>
            </a:r>
            <a:r>
              <a:rPr lang="cs-CZ" sz="2000" dirty="0" smtClean="0">
                <a:solidFill>
                  <a:schemeClr val="tx1"/>
                </a:solidFill>
              </a:rPr>
              <a:t>pro školy zapsané ve školském rejstříku – 0 %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Cílová skupina: </a:t>
            </a:r>
            <a:r>
              <a:rPr lang="cs-CZ" sz="2000" dirty="0" smtClean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Žáci ze socioekonomicky znevýhodněného a kulturně 			odlišného prostřed</a:t>
            </a:r>
            <a:r>
              <a:rPr lang="cs-CZ" sz="2000" dirty="0" smtClean="0">
                <a:solidFill>
                  <a:schemeClr val="tx1"/>
                </a:solidFill>
              </a:rPr>
              <a:t>í (povinná CS)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Žáci ohrožení předčasným odchodem ze vzdělávání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Děti a žáci</a:t>
            </a:r>
            <a:r>
              <a:rPr lang="cs-CZ" sz="2000" dirty="0" smtClean="0">
                <a:solidFill>
                  <a:schemeClr val="tx1"/>
                </a:solidFill>
              </a:rPr>
              <a:t>, pokud jsou aktivity realizovaného projektu 			zaměřeny na vytváření inkluzivního prostředí ve škole, 			školském zařízení pro zájmové vzdělávání a 				organizacích působících v oblasti volného času dětí a 			mládeže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Rodiče dětí a žáků, pracovníci a vedoucí pracovníci škol a 		</a:t>
            </a:r>
            <a:r>
              <a:rPr lang="cs-CZ" sz="2000" b="1" dirty="0" err="1" smtClean="0">
                <a:solidFill>
                  <a:schemeClr val="tx1"/>
                </a:solidFill>
              </a:rPr>
              <a:t>šk</a:t>
            </a:r>
            <a:r>
              <a:rPr lang="cs-CZ" sz="2000" b="1" dirty="0" smtClean="0">
                <a:solidFill>
                  <a:schemeClr val="tx1"/>
                </a:solidFill>
              </a:rPr>
              <a:t>. zařízení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9193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Povinné aktivity: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Řízení projektu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Povinně volitelné aktivity: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Aktivita I. – Podpora funkční gramotnosti žáků se SVP v oborech SŠ bez maturitní zkoušky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Aktivita II. – Podpora vzájemného učení škol a pedagogů formou síťování na ZŠ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Aktivita III. – </a:t>
            </a:r>
            <a:r>
              <a:rPr lang="cs-CZ" sz="2000" dirty="0" err="1" smtClean="0">
                <a:solidFill>
                  <a:schemeClr val="tx1"/>
                </a:solidFill>
              </a:rPr>
              <a:t>Extrakurikulární</a:t>
            </a:r>
            <a:r>
              <a:rPr lang="cs-CZ" sz="2000" dirty="0" smtClean="0">
                <a:solidFill>
                  <a:schemeClr val="tx1"/>
                </a:solidFill>
              </a:rPr>
              <a:t> aktivity na podporu gramotností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Aktivita IV – Výzkumně pilotní projekty s akcentem na žáky ze socioekonomicky znevýhodněného a kulturně odlišného prostředí n ZŠ a SŠ bez maturitní zkoušky</a:t>
            </a:r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501726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Aktivity projektu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04856" cy="4464496"/>
          </a:xfrm>
        </p:spPr>
        <p:txBody>
          <a:bodyPr>
            <a:normAutofit/>
          </a:bodyPr>
          <a:lstStyle/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Volitelné aktivity</a:t>
            </a:r>
          </a:p>
          <a:p>
            <a:pPr algn="just"/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Volitelná aktivita I: Aktivity podporující zaměřené na silné stránky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Volitelná </a:t>
            </a:r>
            <a:r>
              <a:rPr lang="cs-CZ" sz="2000" dirty="0" smtClean="0">
                <a:solidFill>
                  <a:schemeClr val="tx1"/>
                </a:solidFill>
              </a:rPr>
              <a:t>aktivita II: Rozvoj exekutivních dovedností (</a:t>
            </a:r>
            <a:r>
              <a:rPr lang="cs-CZ" sz="2000" dirty="0" err="1" smtClean="0">
                <a:solidFill>
                  <a:schemeClr val="tx1"/>
                </a:solidFill>
              </a:rPr>
              <a:t>executive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skills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Volitelná aktivita III: Vrstevnické vzdělávání (Peer learning)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Volitelná </a:t>
            </a:r>
            <a:r>
              <a:rPr lang="cs-CZ" sz="2000" dirty="0" smtClean="0">
                <a:solidFill>
                  <a:schemeClr val="tx1"/>
                </a:solidFill>
              </a:rPr>
              <a:t>aktivita IV: Rozvoj </a:t>
            </a:r>
            <a:r>
              <a:rPr lang="cs-CZ" sz="2000" dirty="0" err="1" smtClean="0">
                <a:solidFill>
                  <a:schemeClr val="tx1"/>
                </a:solidFill>
              </a:rPr>
              <a:t>jayzkové</a:t>
            </a:r>
            <a:r>
              <a:rPr lang="cs-CZ" sz="2000" dirty="0" smtClean="0">
                <a:solidFill>
                  <a:schemeClr val="tx1"/>
                </a:solidFill>
              </a:rPr>
              <a:t> gramotnosti</a:t>
            </a:r>
          </a:p>
          <a:p>
            <a:pPr algn="just"/>
            <a:endParaRPr lang="cs-CZ" sz="2000" dirty="0"/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7871670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Vyloučené aktivity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 povinně volitelné aktivitě I. Nebudou podporováni žáci a ni výuka v oborech středního vzdělání s maturitní zkouškou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Nebudou podpořeny projekty zaměřené na vznik nových webových portálů nebo jejich součástí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Nebudou podpořeny projekty, které v cílové skupině nedokáží zapojit žáky se socioekonomicky znevýhodněného a kulturně odlišného prostředí. Není povolena tvorba DPP.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 rámci výzvy není podporována přestavba nebo stavební části modernizace stávajících vzdělávacích institucí a organizacích působících ve vzdělávání, včetně příslušné veřejné infrastruktury podle stavebních předpisů a související vybavení vzdělávacích institucí a organizací.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Nelze pořizovat pomůcky nebo knihy, které přímo nesouvisí s projektem.</a:t>
            </a:r>
          </a:p>
          <a:p>
            <a:pPr algn="just"/>
            <a:endParaRPr lang="cs-CZ" sz="2000" dirty="0"/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143284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27252" y="533401"/>
            <a:ext cx="8229600" cy="59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Co je MAP a jeho priority?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23728"/>
            <a:ext cx="8229600" cy="5197698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/>
              <a:t>MAP je Místní akční plán vzdělávání, který bude prioritně zaměřen na rozvoj kvalitního a inkluzivního vzdělávání dětí a žáků do 15-ti let. </a:t>
            </a: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 smtClean="0"/>
              <a:t>Zahrnuje </a:t>
            </a:r>
            <a:r>
              <a:rPr lang="cs-CZ" sz="1600" dirty="0"/>
              <a:t>oblasti včasné péče, předškolního a základního vzdělávání, zájmového a neformálního vzdělávání. </a:t>
            </a: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 smtClean="0"/>
              <a:t>Tomuto </a:t>
            </a:r>
            <a:r>
              <a:rPr lang="cs-CZ" sz="1600" dirty="0"/>
              <a:t>zaměření odpovídá území realizace i výběr partnerů pro realizaci MAP a zaměření sběru dat. </a:t>
            </a: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b="1" dirty="0"/>
          </a:p>
          <a:p>
            <a:r>
              <a:rPr lang="cs-CZ" b="1" dirty="0"/>
              <a:t>Priority MAP z hlediska vzdělávání:</a:t>
            </a:r>
            <a:endParaRPr lang="cs-CZ" sz="2000" b="1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Předškolní vzdělávání a péče: dostupnost – inkluze – kvalita;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Čtenářská </a:t>
            </a:r>
            <a:r>
              <a:rPr lang="cs-CZ" dirty="0"/>
              <a:t>a matematická gramotnost v základním vzdělávání;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Inkluzivní </a:t>
            </a:r>
            <a:r>
              <a:rPr lang="cs-CZ" dirty="0"/>
              <a:t>vzdělávání a podpora dětí a žáků ohrožených školním neúspěchem.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/>
          </a:p>
          <a:p>
            <a:pPr lvl="1"/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05067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OP VVV: výzva 02_16_010</a:t>
            </a:r>
            <a:br>
              <a:rPr lang="cs-CZ" sz="2400" b="1" dirty="0" smtClean="0"/>
            </a:br>
            <a:r>
              <a:rPr lang="cs-CZ" sz="2400" b="1" dirty="0" smtClean="0"/>
              <a:t>Budování kapacit pro rozvoj škol I.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04856" cy="446449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Cíl výzvy:</a:t>
            </a:r>
          </a:p>
          <a:p>
            <a:pPr marL="342900" indent="-342900" algn="just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Podpora vzájemného učení škol formou podpory škol jako center kolegiální podpory a vzájemného učení škol a pedagogů v oblastech zaměřených na čtenářskou, matematickou a přírodovědnou </a:t>
            </a:r>
            <a:r>
              <a:rPr lang="cs-CZ" sz="2000" dirty="0" err="1" smtClean="0">
                <a:solidFill>
                  <a:schemeClr val="tx1"/>
                </a:solidFill>
              </a:rPr>
              <a:t>pre</a:t>
            </a:r>
            <a:r>
              <a:rPr lang="cs-CZ" sz="2000" dirty="0" smtClean="0">
                <a:solidFill>
                  <a:schemeClr val="tx1"/>
                </a:solidFill>
              </a:rPr>
              <a:t>/gramotnost, na polytechnické vzdělávání, individualizaci vzdělávání, rozvoj kreativity dětí a žáků, podporu podnikavosti a na rozvoj metody CLIL.</a:t>
            </a: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Výzva dále umožní individuální podporu pedagogických pracovníků v těchto tématech a přípravu pedagogů pro poskytování kolegiální podpory. V rámci výzvy bude také možné vytvořit metodické materiály pro předškolní vzdělávání, realizovat zahraniční stáže pedagogických pracovníků a podpořit spolupráci studentů (budoucích pracovníků) s aktivními pedagogickými pracovníky.</a:t>
            </a:r>
          </a:p>
          <a:p>
            <a:pPr marL="342900" indent="-342900" algn="just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749522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Identifikace výzvy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solidFill>
                  <a:schemeClr val="tx1"/>
                </a:solidFill>
              </a:rPr>
              <a:t>Prioritní osa</a:t>
            </a:r>
            <a:r>
              <a:rPr lang="cs-CZ" sz="2000" dirty="0">
                <a:solidFill>
                  <a:schemeClr val="tx1"/>
                </a:solidFill>
              </a:rPr>
              <a:t>: 3 – Rovný přístup ke kvalitnímu předškolnímu, primárnímu a sekundárnímu vzdělávání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Investiční priorita</a:t>
            </a:r>
            <a:r>
              <a:rPr lang="cs-CZ" sz="2000" dirty="0">
                <a:solidFill>
                  <a:schemeClr val="tx1"/>
                </a:solidFill>
              </a:rPr>
              <a:t>: 1 – Omezování a prevence předčasného ukončování školní docházky a podpora rovného přístupu ke kvalitním programům předškolního rozvoje, k primárnímu a sekundárnímu vzdělávání, možnostem formálního a neformálního vzdělávání, které umožňuje zpětné začlenění do procesu vzdělávání a odborné přípravy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Specifický cíl: </a:t>
            </a:r>
            <a:r>
              <a:rPr lang="cs-CZ" sz="2000" dirty="0">
                <a:solidFill>
                  <a:schemeClr val="tx1"/>
                </a:solidFill>
              </a:rPr>
              <a:t>1 – Zvýšení kvality předškolního vzdělávání, včetně usnadnění přechodu dětí na ZŠ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Specifický cíl: </a:t>
            </a:r>
            <a:r>
              <a:rPr lang="cs-CZ" sz="2000" dirty="0">
                <a:solidFill>
                  <a:schemeClr val="tx1"/>
                </a:solidFill>
              </a:rPr>
              <a:t>2 – Zlepšení kvality vzdělává a výsledků žáků v klíčových kompetencích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Specifický cíl: </a:t>
            </a:r>
            <a:r>
              <a:rPr lang="cs-CZ" sz="2000" dirty="0">
                <a:solidFill>
                  <a:schemeClr val="tx1"/>
                </a:solidFill>
              </a:rPr>
              <a:t>5 – Zvýšení kvality vzdělávání a odborné přípravy, včetně posílení jejich relevance pro trh práce</a:t>
            </a:r>
          </a:p>
        </p:txBody>
      </p:sp>
    </p:spTree>
    <p:extLst>
      <p:ext uri="{BB962C8B-B14F-4D97-AF65-F5344CB8AC3E}">
        <p14:creationId xmlns:p14="http://schemas.microsoft.com/office/powerpoint/2010/main" val="148785039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Identifikace výzvy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04856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Typ projektu: </a:t>
            </a:r>
            <a:r>
              <a:rPr lang="cs-CZ" sz="2000" dirty="0" smtClean="0">
                <a:solidFill>
                  <a:schemeClr val="tx1"/>
                </a:solidFill>
              </a:rPr>
              <a:t>individuální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Datum ukončení příjmu žádostí:</a:t>
            </a:r>
            <a:r>
              <a:rPr lang="cs-CZ" sz="2000" dirty="0" smtClean="0">
                <a:solidFill>
                  <a:schemeClr val="tx1"/>
                </a:solidFill>
              </a:rPr>
              <a:t> 3.3.2016 do 14 hodin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Nejzazší datum pro ukončení realizace projektu: </a:t>
            </a:r>
            <a:r>
              <a:rPr lang="cs-CZ" sz="2000" dirty="0" smtClean="0">
                <a:solidFill>
                  <a:schemeClr val="tx1"/>
                </a:solidFill>
              </a:rPr>
              <a:t>31.12.2022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Délka realizace projektu:</a:t>
            </a:r>
            <a:r>
              <a:rPr lang="cs-CZ" sz="2000" dirty="0" smtClean="0">
                <a:solidFill>
                  <a:schemeClr val="tx1"/>
                </a:solidFill>
              </a:rPr>
              <a:t> 36 – 48 měsíců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Rozpočet projektu: </a:t>
            </a:r>
            <a:r>
              <a:rPr lang="cs-CZ" sz="2000" dirty="0" smtClean="0">
                <a:solidFill>
                  <a:schemeClr val="tx1"/>
                </a:solidFill>
              </a:rPr>
              <a:t>5 – 50 milionů Kč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Alokace na výzvu: </a:t>
            </a:r>
            <a:r>
              <a:rPr lang="cs-CZ" sz="2000" dirty="0" smtClean="0">
                <a:solidFill>
                  <a:schemeClr val="tx1"/>
                </a:solidFill>
              </a:rPr>
              <a:t>700 milionů Kč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Míra spolufinancování: </a:t>
            </a:r>
            <a:r>
              <a:rPr lang="cs-CZ" sz="2000" dirty="0" smtClean="0">
                <a:solidFill>
                  <a:schemeClr val="tx1"/>
                </a:solidFill>
              </a:rPr>
              <a:t>pro školy zapsané ve školském rejstříku – 0 %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Cílová skupina: </a:t>
            </a:r>
            <a:r>
              <a:rPr lang="cs-CZ" sz="2000" dirty="0" smtClean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Pedagogičtí pracovníci škol a školských zařízení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	Vedoucí pracovníci škol a školských zařízení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	Děti a žáci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		Studenti VŠ a VOŠ </a:t>
            </a:r>
            <a:r>
              <a:rPr lang="cs-CZ" sz="2000" dirty="0" smtClean="0">
                <a:solidFill>
                  <a:schemeClr val="tx1"/>
                </a:solidFill>
              </a:rPr>
              <a:t>(budoucí pedagogičtí pracovníci)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	</a:t>
            </a:r>
            <a:r>
              <a:rPr lang="cs-CZ" sz="2000" b="1" dirty="0" smtClean="0">
                <a:solidFill>
                  <a:schemeClr val="tx1"/>
                </a:solidFill>
              </a:rPr>
              <a:t>	Pracovníci ČŠI</a:t>
            </a: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		Pracovníci a dobrovolní pracovníci</a:t>
            </a:r>
            <a:r>
              <a:rPr lang="cs-CZ" sz="2000" dirty="0" smtClean="0">
                <a:solidFill>
                  <a:schemeClr val="tx1"/>
                </a:solidFill>
              </a:rPr>
              <a:t> organizací 			působících v oblasti vzdělávání vč. neformálního 			zájmového vzdělávání dětí a mládeže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97406934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Povinná aktivita: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Řízení projektu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Povinně volitelné aktivity:</a:t>
            </a:r>
          </a:p>
          <a:p>
            <a:pPr marL="457200" indent="-457200" algn="just">
              <a:buAutoNum type="arabicPeriod"/>
            </a:pPr>
            <a:r>
              <a:rPr lang="cs-CZ" sz="2000" dirty="0" smtClean="0">
                <a:solidFill>
                  <a:schemeClr val="tx1"/>
                </a:solidFill>
              </a:rPr>
              <a:t>Podpora vzájemného učení škol a pedagogů formou síťování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2.     Rozvoj dovedností pro kolegiální podporu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3.     Příprava a rozvoj externích mentorů</a:t>
            </a:r>
          </a:p>
          <a:p>
            <a:pPr marL="457200" indent="-457200" algn="just">
              <a:buAutoNum type="arabicPeriod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Zacílení aktivit se liší podle specifických cílů.</a:t>
            </a:r>
            <a:endParaRPr lang="cs-CZ" sz="2000" dirty="0">
              <a:solidFill>
                <a:schemeClr val="tx1"/>
              </a:solidFill>
            </a:endParaRP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965079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Aktivity projektu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04856" cy="4464496"/>
          </a:xfrm>
        </p:spPr>
        <p:txBody>
          <a:bodyPr>
            <a:normAutofit/>
          </a:bodyPr>
          <a:lstStyle/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Volitelné aktivity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Určení dle specifických cílů: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1. Propojení studentů (budoucích pedagogů) s aktivními pedagogy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Tuzemské i zahraniční stáže pro pedagogické pracovníky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Příprava a ověření metodických materiálů pro předškolní vzdělávání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750302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Aktivity projektu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>
                <a:solidFill>
                  <a:schemeClr val="tx1"/>
                </a:solidFill>
              </a:rPr>
              <a:t>Vyloučené aktivity</a:t>
            </a:r>
          </a:p>
          <a:p>
            <a:pPr algn="just"/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 rámci výzvy není podporován vznik metodických materiálů bez jejich současného ověření v praxi a není podporován vznik nových internetových portálů nebo jejich částí.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 rámci výzvy není podporována přestavba, stavební úpravy nebo modernizace stávající vzdělávací instituce a organizace působící ve vzdělávání, včetně souvisejícího vybavení vzdělávací instituce a organizace.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 projektech nelze pořizovat pomůcky nebo knihy, které přímo nesouvisí s projektem.</a:t>
            </a:r>
          </a:p>
          <a:p>
            <a:pPr marL="342900" indent="-342900" algn="just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0992625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76101" y="507206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Dotace MŠMT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124744"/>
            <a:ext cx="8229600" cy="5400600"/>
          </a:xfrm>
          <a:prstGeom prst="rect">
            <a:avLst/>
          </a:prstGeom>
        </p:spPr>
        <p:txBody>
          <a:bodyPr/>
          <a:lstStyle/>
          <a:p>
            <a:endParaRPr lang="cs-CZ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086633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/>
          </a:bodyPr>
          <a:lstStyle/>
          <a:p>
            <a:r>
              <a:rPr lang="cs-CZ" sz="2400" b="1" dirty="0"/>
              <a:t>Dotační program </a:t>
            </a:r>
            <a:r>
              <a:rPr lang="cs-CZ" sz="2400" b="1" dirty="0" smtClean="0"/>
              <a:t>MŠMT</a:t>
            </a:r>
            <a:br>
              <a:rPr lang="cs-CZ" sz="2400" b="1" dirty="0" smtClean="0"/>
            </a:br>
            <a:r>
              <a:rPr lang="cs-CZ" sz="2400" b="1" dirty="0" smtClean="0"/>
              <a:t>„</a:t>
            </a:r>
            <a:r>
              <a:rPr lang="cs-CZ" sz="2400" b="1" dirty="0"/>
              <a:t>Podpora zabezpečení škol a školských zařízení“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04856" cy="44644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</a:rPr>
              <a:t>Účelem programu je zajištění dostatečného zabezpečení budov právnických osob vykonávajících činnost škol a školských zařízení (dále jen „školy“) v souladu s Metodickým doporučením k bezpečnosti dětí, žáků a studentů ve školách a školských zařízeních – Minimálním standardem bezpečnosti, č. j.: MSMT-1981/2015-1.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Dostatečným zabezpečením se rozumí zejména: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nákup </a:t>
            </a:r>
            <a:r>
              <a:rPr lang="cs-CZ" sz="2000" dirty="0">
                <a:solidFill>
                  <a:schemeClr val="tx1"/>
                </a:solidFill>
              </a:rPr>
              <a:t>bezpečnostních prvků (dveří, zámků, kamer, závor, oplocení, osvětlení, záznamové techniky),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montážních </a:t>
            </a:r>
            <a:r>
              <a:rPr lang="cs-CZ" sz="2000" dirty="0">
                <a:solidFill>
                  <a:schemeClr val="tx1"/>
                </a:solidFill>
              </a:rPr>
              <a:t>prací (ve vztahu k nakoupeným bezpečnostním prvkům),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drobné </a:t>
            </a:r>
            <a:r>
              <a:rPr lang="cs-CZ" sz="2000" dirty="0">
                <a:solidFill>
                  <a:schemeClr val="tx1"/>
                </a:solidFill>
              </a:rPr>
              <a:t>stavební úpravy (ve vztahu k nakoupeným bezpečnostním prvkům),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drobné </a:t>
            </a:r>
            <a:r>
              <a:rPr lang="cs-CZ" sz="2000" dirty="0">
                <a:solidFill>
                  <a:schemeClr val="tx1"/>
                </a:solidFill>
              </a:rPr>
              <a:t>terénní úpravy (např. k zajištění lepší viditelnosti na přístupovou komunikaci) atp.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Tento program byl vyhlášen v roce 2015, předpokládáme jeho </a:t>
            </a:r>
            <a:r>
              <a:rPr lang="cs-CZ" sz="2000" dirty="0" err="1" smtClean="0">
                <a:solidFill>
                  <a:schemeClr val="tx1"/>
                </a:solidFill>
              </a:rPr>
              <a:t>opfětovné</a:t>
            </a:r>
            <a:r>
              <a:rPr lang="cs-CZ" sz="2000" dirty="0" smtClean="0">
                <a:solidFill>
                  <a:schemeClr val="tx1"/>
                </a:solidFill>
              </a:rPr>
              <a:t> vyhlášení </a:t>
            </a:r>
            <a:r>
              <a:rPr lang="cs-CZ" sz="2000" dirty="0">
                <a:solidFill>
                  <a:schemeClr val="tx1"/>
                </a:solidFill>
              </a:rPr>
              <a:t>v roce 2016.</a:t>
            </a:r>
          </a:p>
          <a:p>
            <a:pPr marL="342900" indent="-342900" algn="just"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7965918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Rozvojový program </a:t>
            </a:r>
            <a:r>
              <a:rPr lang="cs-CZ" sz="2400" b="1" dirty="0" smtClean="0"/>
              <a:t>MŠMT</a:t>
            </a:r>
            <a:br>
              <a:rPr lang="cs-CZ" sz="2400" b="1" dirty="0" smtClean="0"/>
            </a:br>
            <a:r>
              <a:rPr lang="cs-CZ" sz="2400" b="1" dirty="0" smtClean="0"/>
              <a:t>„</a:t>
            </a:r>
            <a:r>
              <a:rPr lang="cs-CZ" sz="2400" b="1" dirty="0"/>
              <a:t>Zajištění bezplatné přípravy k začlenění do základního vzdělávání dětí osob se státní příslušností jiného členského státu Evropské unie“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04856" cy="44644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000" dirty="0" smtClean="0">
                <a:solidFill>
                  <a:schemeClr val="tx1"/>
                </a:solidFill>
              </a:rPr>
              <a:t>Na </a:t>
            </a:r>
            <a:r>
              <a:rPr lang="cs-CZ" sz="2000" dirty="0">
                <a:solidFill>
                  <a:schemeClr val="tx1"/>
                </a:solidFill>
              </a:rPr>
              <a:t>základě tohoto programu se poskytují finanční prostředky státního rozpočtu právnickým osobám vykonávajícím činnost základních škol na částečnou úhradu, popřípadě krytí zvýšených nákladů souvisejících s poskytováním bezplatné přípravy k začlenění do základního vzdělávání žáků podle § 20 odst. 5 písm. a) školského zákona a § 10 a 11 vyhlášky č. 48/2005 Sb., o základním vzdělávání a některých náležitostech plnění povinné školní docházky, ve znění vyhlášky č. 256/2012 Sb.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Výdaje mohou být použity zejména na: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zvýšené </a:t>
            </a:r>
            <a:r>
              <a:rPr lang="cs-CZ" sz="2000" dirty="0">
                <a:solidFill>
                  <a:schemeClr val="tx1"/>
                </a:solidFill>
              </a:rPr>
              <a:t>náklady vyplývající z pracovněprávních vztahů, které právnickým osobám vykonávajícím činnost škol a které určil v souladu s § 10 odst. 1 vyhlášky č. 48/2005 Sb., vzniknou v souvislosti s poskytováním bezplatné přípravy.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zvýšené </a:t>
            </a:r>
            <a:r>
              <a:rPr lang="cs-CZ" sz="2000" dirty="0">
                <a:solidFill>
                  <a:schemeClr val="tx1"/>
                </a:solidFill>
              </a:rPr>
              <a:t>výdaje na školní potřeby a na učebnice, pokud jsou podle školského zákona poskytovány bezplatně, na učební pomůcky, další vzdělávání pedagogických pracovníků a činnosti, které přímo souvisejí s rozvojem škol a kvalitou vzdělávání, pokud ke zvýšení těchto výdajů došlo v souvislosti s poskytováním bezplatné přípravy.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Tento program je vyhlašován každý rok, předpokládáme jeho vyhlášení i v roce 2016.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8833891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Dotační program MŠMT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Podpora </a:t>
            </a:r>
            <a:r>
              <a:rPr lang="cs-CZ" sz="2400" b="1" dirty="0"/>
              <a:t>aktivit v oblasti integrace cizinců na území </a:t>
            </a:r>
            <a:r>
              <a:rPr lang="cs-CZ" sz="2400" b="1" dirty="0" smtClean="0"/>
              <a:t>ČR</a:t>
            </a:r>
            <a:br>
              <a:rPr lang="cs-CZ" sz="2400" b="1" dirty="0" smtClean="0"/>
            </a:br>
            <a:r>
              <a:rPr lang="cs-CZ" sz="2400" b="1" dirty="0" smtClean="0"/>
              <a:t>v </a:t>
            </a:r>
            <a:r>
              <a:rPr lang="cs-CZ" sz="2400" b="1" dirty="0"/>
              <a:t>roce 2015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</a:rPr>
              <a:t>Projekty mohou být směrovány pouze na podporu dětí, žáků-cizinců z třetích zemí pobývajících na území ČR. Nebudou podporovány aktivity dětí, žáků z Evropské unie, ze zemí Evropského hospodářského prostoru a Švýcarska ani žadatelů o mezinárodní ochranu formou azylu a doplňkové ochrany.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Projekt podporuje následné aktivity: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Projekty </a:t>
            </a:r>
            <a:r>
              <a:rPr lang="cs-CZ" sz="2000" dirty="0">
                <a:solidFill>
                  <a:schemeClr val="tx1"/>
                </a:solidFill>
              </a:rPr>
              <a:t>na podporu výuky českého jazyka jako cizího jazyka pro děti a žáky-cizince,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Projekty </a:t>
            </a:r>
            <a:r>
              <a:rPr lang="cs-CZ" sz="2000" dirty="0">
                <a:solidFill>
                  <a:schemeClr val="tx1"/>
                </a:solidFill>
              </a:rPr>
              <a:t>k podpoře interkulturní výchovy dětí a žáků zaměřené na cizince z třetích zemí.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Tento program je vyhlašován každý rok, předpokládáme jeho vyhlášení i v roce 2016.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0799690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27252" y="533401"/>
            <a:ext cx="8229600" cy="116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Území MAP a jeho role v rámci OP VVV a IROP?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14428" y="1660302"/>
            <a:ext cx="8229600" cy="4696048"/>
          </a:xfrm>
          <a:prstGeom prst="rect">
            <a:avLst/>
          </a:prstGeo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/>
              <a:t>Pro realizaci MAP bylo zvoleno území obce s rozšířenou působností. </a:t>
            </a: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/>
              <a:t>Místní akční plány </a:t>
            </a:r>
            <a:r>
              <a:rPr lang="cs-CZ" sz="1600" dirty="0" smtClean="0"/>
              <a:t>mají sloužit </a:t>
            </a:r>
            <a:r>
              <a:rPr lang="cs-CZ" sz="1600" dirty="0"/>
              <a:t>jako nástroj pro řízení/cílení intervencí/výzev z OP VVV: informace z místní úrovně budou využity jako jeden z podkladů pro vyhlašování výzev pro předkládání projektů a zpracování šablon pro školy. Hodnocení a výběr projektů ve výzvách bude probíhat standardně podle pravidel OP </a:t>
            </a:r>
            <a:r>
              <a:rPr lang="cs-CZ" sz="1600" dirty="0" smtClean="0"/>
              <a:t>VVV.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/>
              <a:t>Místní akční plány </a:t>
            </a:r>
            <a:r>
              <a:rPr lang="cs-CZ" sz="1600" dirty="0" smtClean="0"/>
              <a:t>mají také sloužit </a:t>
            </a:r>
            <a:r>
              <a:rPr lang="cs-CZ" sz="1600" dirty="0"/>
              <a:t>jako efektivní nástroj pro řízení/cílení intervencí/výzev z IROP: koordinace investičních akcí a podpora řízení efektivního využití investic v území, s tím, že v IROP je soulad s akčními plány rozvoje vzdělávání specifickým kritériem přijatelnosti</a:t>
            </a:r>
            <a:r>
              <a:rPr lang="cs-CZ" sz="16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/>
              <a:t>Pro intervence z IROP bude nutné doložit ze strany žadatelů nejen „soulad s MAP“, ale i  </a:t>
            </a:r>
            <a:r>
              <a:rPr lang="cs-CZ" sz="1600" b="1" dirty="0"/>
              <a:t>potřebnost a efektivitu využití v území</a:t>
            </a:r>
            <a:r>
              <a:rPr lang="cs-CZ" sz="1600" dirty="0"/>
              <a:t> dohodou zřizovatelů v sousedních obcích (dojezdová vzdálenost), nebo dohodou zřizovatelů a ostatních aktérů ve vzdělávání.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/>
          </a:p>
          <a:p>
            <a:pPr lvl="1"/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4590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Rozvojový </a:t>
            </a:r>
            <a:r>
              <a:rPr lang="cs-CZ" sz="2400" b="1" dirty="0" smtClean="0"/>
              <a:t>program</a:t>
            </a:r>
            <a:br>
              <a:rPr lang="cs-CZ" sz="2400" b="1" dirty="0" smtClean="0"/>
            </a:br>
            <a:r>
              <a:rPr lang="cs-CZ" sz="2400" b="1" dirty="0" smtClean="0"/>
              <a:t>„Bezplatná </a:t>
            </a:r>
            <a:r>
              <a:rPr lang="cs-CZ" sz="2400" b="1" dirty="0"/>
              <a:t>výuka českého jazyka přizpůsobená potřebám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žáků–cizinců </a:t>
            </a:r>
            <a:r>
              <a:rPr lang="cs-CZ" sz="2400" b="1" dirty="0"/>
              <a:t>z třetích zemí“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</a:rPr>
              <a:t>Na základě tohoto programu se poskytují finanční prostředky státního rozpočtu právnickým osobám vykonávajícím činnost základních škol zapsaných ve školském rejstříku na částečnou úhradu, popřípadě krytí zvýšených nákladů souvisejících s poskytováním základního vzdělávání, zahrnující výuku českého jazyka přizpůsobenou potřebám svých žáků–cizinců z třetích zemí, která usnadní a umožní rychlejší integraci těchto žáků, poznání legislativních a společenských zákonitostí naší společnosti, zabezpečí rozvoj komunikativní složky, zajistí překonání sociokulturních bariér.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Tento program byl vyhlášen v roce 2015, předpokládáme jeho </a:t>
            </a:r>
            <a:r>
              <a:rPr lang="cs-CZ" sz="2000" dirty="0" smtClean="0">
                <a:solidFill>
                  <a:schemeClr val="tx1"/>
                </a:solidFill>
              </a:rPr>
              <a:t>opětovné vyhlášení </a:t>
            </a:r>
            <a:r>
              <a:rPr lang="cs-CZ" sz="2000" dirty="0">
                <a:solidFill>
                  <a:schemeClr val="tx1"/>
                </a:solidFill>
              </a:rPr>
              <a:t>v roce 2016.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3008542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76101" y="507206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Příklady dobré praxe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76101" y="1124744"/>
            <a:ext cx="8229600" cy="5400600"/>
          </a:xfrm>
          <a:prstGeom prst="rect">
            <a:avLst/>
          </a:prstGeom>
        </p:spPr>
        <p:txBody>
          <a:bodyPr/>
          <a:lstStyle/>
          <a:p>
            <a:endParaRPr lang="cs-CZ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301186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+mn-ea"/>
                <a:cs typeface="+mn-cs"/>
              </a:rPr>
              <a:t>Příklady dobré praxe v rámci rozvoje: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32048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Technických </a:t>
            </a:r>
            <a:r>
              <a:rPr lang="cs-CZ" sz="2000" dirty="0">
                <a:solidFill>
                  <a:schemeClr val="tx1"/>
                </a:solidFill>
              </a:rPr>
              <a:t>a přírodovědných </a:t>
            </a:r>
            <a:r>
              <a:rPr lang="cs-CZ" sz="2000" dirty="0" smtClean="0">
                <a:solidFill>
                  <a:schemeClr val="tx1"/>
                </a:solidFill>
              </a:rPr>
              <a:t>znalostí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Jazykových dovedností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Podnikavosti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Zdravý životní styl – </a:t>
            </a:r>
            <a:r>
              <a:rPr lang="cs-CZ" sz="2000" dirty="0" smtClean="0">
                <a:solidFill>
                  <a:schemeClr val="tx1"/>
                </a:solidFill>
              </a:rPr>
              <a:t>prevence sociálně </a:t>
            </a:r>
            <a:r>
              <a:rPr lang="cs-CZ" sz="2000" dirty="0">
                <a:solidFill>
                  <a:schemeClr val="tx1"/>
                </a:solidFill>
              </a:rPr>
              <a:t>patologických </a:t>
            </a:r>
            <a:r>
              <a:rPr lang="cs-CZ" sz="2000" dirty="0" smtClean="0">
                <a:solidFill>
                  <a:schemeClr val="tx1"/>
                </a:solidFill>
              </a:rPr>
              <a:t>jevů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Inkluze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Vzdělávání pracovníků škol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Síťování škol a výměna zkušeností</a:t>
            </a:r>
          </a:p>
          <a:p>
            <a:pPr marL="342900" indent="-342900" algn="just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0454363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Rozvoj technických a přírodovědných znalostí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320480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Nákup a využívání ICT techniky při výuce,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Nákup a využívání pracovních pomůcek (vybavení laboratoří, dílen, odborných učeben),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Realizace žákovských projektů v daném předmětu (fyzika, chemie, pracovní činnosti apod.) či v rámci průřezových témat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a inovace výukových materiálů (pracovní listy, publikace, pexesa, deskové a počítačové hry apod.),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Exkurze a stáže (pro žáky i pedagogy),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Besedy s odborníky z praxe,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Spolupráce s ostatními školami – síťování, výměna zkušeností (v rámci stupně vzdělávání i napříč různými stupni vzdělávání).</a:t>
            </a:r>
          </a:p>
        </p:txBody>
      </p:sp>
    </p:spTree>
    <p:extLst>
      <p:ext uri="{BB962C8B-B14F-4D97-AF65-F5344CB8AC3E}">
        <p14:creationId xmlns:p14="http://schemas.microsoft.com/office/powerpoint/2010/main" val="379394214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6864" cy="1224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Rozvoj jazykových dovedností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320480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Nákup a využívání ICT techniky při výuce (sluchátka, </a:t>
            </a:r>
            <a:r>
              <a:rPr lang="cs-CZ" sz="2000" dirty="0" err="1" smtClean="0">
                <a:solidFill>
                  <a:schemeClr val="tx1"/>
                </a:solidFill>
              </a:rPr>
              <a:t>skype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</a:rPr>
              <a:t>blended</a:t>
            </a:r>
            <a:r>
              <a:rPr lang="cs-CZ" sz="2000" dirty="0" smtClean="0">
                <a:solidFill>
                  <a:schemeClr val="tx1"/>
                </a:solidFill>
              </a:rPr>
              <a:t>-learning, různé aplikace a softwary pro výuku cizího jazyka),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Realizace žákovských projektů pro daný jazyk (projektové dny dle zemí vybraných jazyků – strava, zvyky, kulturní odlišnosti, základní fráze apod.),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a inovace výukových materiálů (pracovní listy, publikace, pexesa, deskové a počítačové hry apod.),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Exkurze a výměnné pobyty, jazykové pobyty (ve vybraných zemí),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Besedy s rodilými mluvčími,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Spolupráce s organizacemi zaměřenými např. na osoby ze zemí, kde se hovoří vybraným jazykem atd.</a:t>
            </a:r>
          </a:p>
        </p:txBody>
      </p:sp>
    </p:spTree>
    <p:extLst>
      <p:ext uri="{BB962C8B-B14F-4D97-AF65-F5344CB8AC3E}">
        <p14:creationId xmlns:p14="http://schemas.microsoft.com/office/powerpoint/2010/main" val="156298804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6864" cy="1224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Rozvoj podnikavosti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320480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Nákup a využívání ICT techniky při výuce (tvorba podnikatelských plánů, vyhledávání informací, simulační hry, odborné weby pro simulovanou ekonomiku apod.),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Realizace žákovských projektů v oblasti podnikavosti (realizace minipodniků na školách, simulace výstav a veletrhů, jarmarky, podnikatelské dny),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a inovace výukových materiálů (pracovní listy, publikace, pexesa, deskové a počítačové hry apod.),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Exkurze do vybraných podniků,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Besedy s podnikateli,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Spolupráce s firmami, zájmovými organizacemi a dalšími školami</a:t>
            </a:r>
            <a:endParaRPr lang="cs-CZ" sz="20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Síťování škol – výměna zkušeností.</a:t>
            </a:r>
          </a:p>
        </p:txBody>
      </p:sp>
    </p:spTree>
    <p:extLst>
      <p:ext uri="{BB962C8B-B14F-4D97-AF65-F5344CB8AC3E}">
        <p14:creationId xmlns:p14="http://schemas.microsoft.com/office/powerpoint/2010/main" val="3653639000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6864" cy="1224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Zdravý životní styl – prevence </a:t>
            </a:r>
            <a:br>
              <a:rPr lang="cs-CZ" sz="2800" dirty="0" smtClean="0"/>
            </a:br>
            <a:r>
              <a:rPr lang="cs-CZ" sz="2800" dirty="0" smtClean="0"/>
              <a:t>sociálně patologických jevů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320480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Nákup a využívání pracovních pomůcek při výuce (např. výživová pyramida, opilecké brýle, tematické hry, resuscitační model, stařecký korzet, drogový kufr),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Realizace žákovských projektů a projektových dní (zdravé vaření, první pomoc, protidrogová prevence, dopravní výchova, dentální hygiena, prevence AIDS),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a inovace výukových materiálů (pracovní listy, publikace, pexesa, deskové a počítačové hry apod.),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Exkurze (</a:t>
            </a:r>
            <a:r>
              <a:rPr lang="cs-CZ" sz="2000" dirty="0" err="1" smtClean="0">
                <a:solidFill>
                  <a:schemeClr val="tx1"/>
                </a:solidFill>
              </a:rPr>
              <a:t>Revolution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Train</a:t>
            </a:r>
            <a:r>
              <a:rPr lang="cs-CZ" sz="2000" dirty="0" smtClean="0">
                <a:solidFill>
                  <a:schemeClr val="tx1"/>
                </a:solidFill>
              </a:rPr>
              <a:t>, stanice RZS a horské služby, bio farma)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Výcviková soustředění,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Besedy na daná témata,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Spolupráce s osobnostmi, zájmovými organizacemi a dalšími školami (např. SZŠ realizuje besedu na téma 1. pomoci na základních školách, sportovec),</a:t>
            </a:r>
            <a:endParaRPr lang="cs-CZ" sz="20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Síťování škol – výměna zkušeností.</a:t>
            </a:r>
          </a:p>
        </p:txBody>
      </p:sp>
    </p:spTree>
    <p:extLst>
      <p:ext uri="{BB962C8B-B14F-4D97-AF65-F5344CB8AC3E}">
        <p14:creationId xmlns:p14="http://schemas.microsoft.com/office/powerpoint/2010/main" val="372292912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6864" cy="1224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Inkluze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7200800" cy="4320480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Začleňování všech žáků do hlavního vzdělávacího proudu – s tím souvisí: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Vzdělávání pedagogů,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Příprava metodických materiálů pro výuku,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Zapojení odborných pracovníků (psycholog, speciální pedagog, koordinátor inkluze apod.),</a:t>
            </a:r>
          </a:p>
          <a:p>
            <a:pPr marL="800100" lvl="1" indent="-34290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Zapojení dalších pracovníků (asistent pedagoga, školní asistent apod.),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Pořízení pracovních pomůcek a výukových materiálů,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a inovace výukových materiálů,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Vytváření kvalitních vzdělávacích podmínek s respektem všech specifik žáků ve třídách (např. relaxační koberec atd.)</a:t>
            </a:r>
          </a:p>
          <a:p>
            <a:pPr marL="342900" indent="-342900" algn="just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3870599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6864" cy="1224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Vzdělávání pracovníků škol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556792"/>
            <a:ext cx="7200800" cy="432048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Jedná se o vzdělávání pedagogických i nepedagogických pracovníků škol,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Metodická podpora výuky cizích jazyků,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Metodická podpora výuky odborných předmětů,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Manažerská školení pro pracovníky škol,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Školení v oblasti zavádění nových metod do výuky,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Spolupráce škol v dané oblasti (výchovní poradci, učitelé odborných předmětů),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materiálů pro výuku,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Exkurze,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Besedy,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Sdílení zkušeností a příkladů dobré praxe,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Vzdělávání např. kuchařek školních jídelen v nových trendech.</a:t>
            </a:r>
          </a:p>
          <a:p>
            <a:pPr marL="342900" indent="-342900" algn="just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0733178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7776864" cy="12241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Síťování škol a výměna zkušeností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200800" cy="4320480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Výměna zkušeností, síťování škol </a:t>
            </a:r>
            <a:r>
              <a:rPr lang="cs-CZ" sz="2000" dirty="0">
                <a:solidFill>
                  <a:schemeClr val="tx1"/>
                </a:solidFill>
              </a:rPr>
              <a:t>napříč stupni vzdělávání a v rámci stupně </a:t>
            </a:r>
            <a:r>
              <a:rPr lang="cs-CZ" sz="2000" dirty="0" smtClean="0">
                <a:solidFill>
                  <a:schemeClr val="tx1"/>
                </a:solidFill>
              </a:rPr>
              <a:t>vzdělávání,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Mezioborové síťování,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Síťování v daném tématu, odbornosti,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Sdílení příkladů dobré praxe,</a:t>
            </a:r>
          </a:p>
          <a:p>
            <a:pPr marL="342900" indent="-342900" algn="just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Tvorba podpůrných metodických materiálů (např. pro výchovné poradce, setkávání vedoucích pracovníků škol atd.).</a:t>
            </a:r>
          </a:p>
          <a:p>
            <a:pPr marL="342900" indent="-342900" algn="just">
              <a:buFontTx/>
              <a:buChar char="-"/>
            </a:pPr>
            <a:endParaRPr lang="cs-CZ" sz="1600" dirty="0" smtClean="0"/>
          </a:p>
          <a:p>
            <a:pPr marL="800100" lvl="1" indent="-342900" algn="just">
              <a:buFontTx/>
              <a:buChar char="-"/>
            </a:pPr>
            <a:endParaRPr lang="cs-CZ" sz="1600" dirty="0" smtClean="0"/>
          </a:p>
          <a:p>
            <a:pPr marL="342900" indent="-342900" algn="just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5109760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27252" y="533402"/>
            <a:ext cx="8229600" cy="76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Postup při zpracování MAP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13792" y="1201994"/>
            <a:ext cx="8229600" cy="5251341"/>
          </a:xfrm>
          <a:prstGeom prst="rect">
            <a:avLst/>
          </a:prstGeom>
        </p:spPr>
        <p:txBody>
          <a:bodyPr/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Dotazníkové šetření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Základním vstupem pro zpracování MAP jsou zjištěné potřeby a plány aktivit škol na území, pro které se MAP zpracovává. </a:t>
            </a:r>
            <a:endParaRPr lang="cs-CZ" sz="1600" dirty="0" smtClean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Identifikace slabých míst ve školství, které je potřeba řešit s finanční </a:t>
            </a:r>
            <a:r>
              <a:rPr lang="cs-CZ" sz="1600" dirty="0" smtClean="0"/>
              <a:t>pomocí </a:t>
            </a:r>
            <a:r>
              <a:rPr lang="cs-CZ" sz="1600" dirty="0"/>
              <a:t>EU.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Uspořádání kulatých stolů pro ZŠ, MŠ a partnery s představením nových finančních podpor.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Stanovení </a:t>
            </a:r>
            <a:r>
              <a:rPr lang="cs-CZ" sz="1600" dirty="0"/>
              <a:t>hlavních priorit rozvoje ZŠ a MŠ do období 2020 s finanční podporou EU.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Průzkum zájmu mezi školami zapojit se do společných projektů dle jednotlivých tematických oblastí a výběr hlavních nositelů investičních projektů z řad ZŠ.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Realizace průzkumu mezi cílovými skupinami a partnery (oslovení SŠ, zaměstnavatelů, okolních obcí).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Identifikace aktivit, partnerů, rozpočtů, harmonogramů.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Analytické odůvodnění záměrů.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Integrace investičních a neinvestičních záměrů do synergických celků. Propojení záměrů MAP do Krajského akčního plánu vzdělávání</a:t>
            </a:r>
            <a:r>
              <a:rPr lang="cs-CZ" sz="1600" dirty="0" smtClean="0"/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Zpracování Strategického rámce MAP do roku 2023</a:t>
            </a:r>
            <a:endParaRPr lang="cs-CZ" sz="16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600" dirty="0"/>
          </a:p>
          <a:p>
            <a:pPr lvl="1"/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946086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00FB0B-E31A-48C5-8AF7-EA56DC41361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9738" y="977900"/>
            <a:ext cx="8229600" cy="3886200"/>
          </a:xfrm>
          <a:prstGeom prst="rect">
            <a:avLst/>
          </a:prstGeom>
        </p:spPr>
        <p:txBody>
          <a:bodyPr/>
          <a:lstStyle/>
          <a:p>
            <a:pPr marL="342900" indent="-342900" algn="ctr" eaLnBrk="0" fontAlgn="auto" hangingPunct="0">
              <a:spcAft>
                <a:spcPts val="0"/>
              </a:spcAft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Dotazy</a:t>
            </a: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endParaRPr lang="cs-CZ" sz="2400" dirty="0" smtClean="0">
              <a:latin typeface="+mn-lt"/>
              <a:hlinkClick r:id="rId2"/>
            </a:endParaRP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r>
              <a:rPr lang="cs-CZ" sz="2400" b="1" dirty="0" smtClean="0">
                <a:latin typeface="+mn-lt"/>
              </a:rPr>
              <a:t>Ing. Miloš Soukup</a:t>
            </a:r>
            <a:endParaRPr lang="cs-CZ" sz="2400" b="1" dirty="0">
              <a:latin typeface="+mn-lt"/>
              <a:hlinkClick r:id="rId2"/>
            </a:endParaRP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endParaRPr lang="cs-CZ" sz="2400" dirty="0" smtClean="0">
              <a:latin typeface="+mn-lt"/>
              <a:hlinkClick r:id="rId2"/>
            </a:endParaRP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r>
              <a:rPr lang="cs-CZ" sz="2400" dirty="0" smtClean="0">
                <a:latin typeface="+mn-lt"/>
              </a:rPr>
              <a:t>Tel: 775 650 738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cs-CZ" sz="3600" dirty="0">
              <a:latin typeface="+mn-lt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00FB0B-E31A-48C5-8AF7-EA56DC41361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39738" y="977900"/>
            <a:ext cx="8229600" cy="3886200"/>
          </a:xfrm>
          <a:prstGeom prst="rect">
            <a:avLst/>
          </a:prstGeom>
        </p:spPr>
        <p:txBody>
          <a:bodyPr/>
          <a:lstStyle/>
          <a:p>
            <a:pPr marL="342900" indent="-342900" algn="ctr" eaLnBrk="0" fontAlgn="auto" hangingPunct="0">
              <a:spcAft>
                <a:spcPts val="0"/>
              </a:spcAft>
              <a:defRPr/>
            </a:pPr>
            <a:endParaRPr lang="cs-CZ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endParaRPr lang="cs-CZ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endParaRPr lang="cs-CZ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Děkuji za pozornost</a:t>
            </a:r>
          </a:p>
          <a:p>
            <a:pPr marL="342900" indent="-342900" algn="ctr" eaLnBrk="0" fontAlgn="auto" hangingPunct="0">
              <a:spcAft>
                <a:spcPts val="0"/>
              </a:spcAft>
              <a:defRPr/>
            </a:pPr>
            <a:endParaRPr lang="cs-CZ" sz="2400" dirty="0" smtClean="0">
              <a:solidFill>
                <a:schemeClr val="tx2"/>
              </a:solidFill>
              <a:latin typeface="+mn-lt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13983196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27252" y="533402"/>
            <a:ext cx="8229600" cy="76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Volitelná opatření - priority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4006" y="1556792"/>
            <a:ext cx="8229600" cy="4464496"/>
          </a:xfrm>
          <a:prstGeom prst="rect">
            <a:avLst/>
          </a:prstGeo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b="1" dirty="0"/>
              <a:t>Rozvoj kompetencí dětí a žáků o oblasti vědy a technologií – polytechnické vzdělávání </a:t>
            </a:r>
            <a:endParaRPr lang="cs-CZ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b="1" dirty="0"/>
              <a:t>Rozvoj digitálních kompetencí dětí a </a:t>
            </a:r>
            <a:r>
              <a:rPr lang="cs-CZ" sz="1600" b="1" dirty="0" smtClean="0"/>
              <a:t>žáků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b="1" dirty="0" smtClean="0"/>
              <a:t>Rozvoj </a:t>
            </a:r>
            <a:r>
              <a:rPr lang="cs-CZ" sz="1600" b="1" dirty="0"/>
              <a:t>kompetencí dětí a žáků pro aktivní používání cizího jazyka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b="1" dirty="0" smtClean="0"/>
              <a:t>Rozvoj </a:t>
            </a:r>
            <a:r>
              <a:rPr lang="cs-CZ" sz="1600" b="1" dirty="0"/>
              <a:t>podnikavosti a iniciativy dětí a žáků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b="1" dirty="0" smtClean="0"/>
              <a:t>Rozvoj </a:t>
            </a:r>
            <a:r>
              <a:rPr lang="cs-CZ" sz="1600" b="1" dirty="0"/>
              <a:t>sociálních a občanských kompetencí dětí a žáků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b="1" dirty="0" smtClean="0"/>
              <a:t>Rozvoj </a:t>
            </a:r>
            <a:r>
              <a:rPr lang="cs-CZ" sz="1600" b="1" dirty="0"/>
              <a:t>kulturního povědomí a vyjádření dětí a žáků</a:t>
            </a:r>
            <a:endParaRPr lang="cs-CZ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cs-CZ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b="1" dirty="0" smtClean="0"/>
              <a:t>Kariérové </a:t>
            </a:r>
            <a:r>
              <a:rPr lang="cs-CZ" sz="1600" b="1" dirty="0"/>
              <a:t>poradenství v základních školách</a:t>
            </a:r>
            <a:endParaRPr lang="cs-CZ" sz="1600" dirty="0"/>
          </a:p>
          <a:p>
            <a:endParaRPr lang="cs-CZ" sz="1600" dirty="0"/>
          </a:p>
          <a:p>
            <a:pPr lvl="1"/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862487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Zástupný symbol pro číslo snímku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F58111-4606-4B81-9535-CBF77EC84363}" type="slidenum">
              <a:rPr lang="cs-CZ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3081" name="Rectangle 2"/>
          <p:cNvSpPr txBox="1">
            <a:spLocks noChangeArrowheads="1"/>
          </p:cNvSpPr>
          <p:nvPr/>
        </p:nvSpPr>
        <p:spPr bwMode="auto">
          <a:xfrm>
            <a:off x="427252" y="533402"/>
            <a:ext cx="8229600" cy="76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Přínosy MAP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4006" y="1556792"/>
            <a:ext cx="8229600" cy="4464496"/>
          </a:xfrm>
          <a:prstGeom prst="rect">
            <a:avLst/>
          </a:prstGeom>
        </p:spPr>
        <p:txBody>
          <a:bodyPr/>
          <a:lstStyle/>
          <a:p>
            <a:pPr marL="285750" lvl="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Vytváření sítí a partnerství na území ORP mezi školami a dalšími institucemi.</a:t>
            </a:r>
          </a:p>
          <a:p>
            <a:pPr marL="285750" lvl="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Vytvoření Strategického rámce MAP do roku 2023 a jeho průběžná aktualizace.</a:t>
            </a:r>
          </a:p>
          <a:p>
            <a:pPr marL="285750" lvl="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Definování potřeb vzdělávacích organizací na území ORP – pomůže zlepšit zaměření výzev v rámci OP VVV – zejména tzv. „Šablon“.</a:t>
            </a:r>
            <a:endParaRPr lang="cs-CZ" dirty="0"/>
          </a:p>
          <a:p>
            <a:endParaRPr lang="cs-CZ" sz="1600" dirty="0"/>
          </a:p>
          <a:p>
            <a:pPr lvl="1"/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886119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ovéPole 11"/>
          <p:cNvSpPr txBox="1">
            <a:spLocks noChangeArrowheads="1"/>
          </p:cNvSpPr>
          <p:nvPr/>
        </p:nvSpPr>
        <p:spPr bwMode="auto">
          <a:xfrm>
            <a:off x="252413" y="5773738"/>
            <a:ext cx="86280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467544" y="928123"/>
            <a:ext cx="860742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cs-CZ" sz="4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Calibri" pitchFamily="34" charset="0"/>
              </a:rPr>
              <a:t>Shrnutí výstupů z dotazníkové šetření a strategických dokumentů</a:t>
            </a:r>
          </a:p>
          <a:p>
            <a:pPr algn="ctr"/>
            <a:endParaRPr lang="cs-CZ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cs-CZ" sz="1600" b="1" dirty="0">
                <a:solidFill>
                  <a:schemeClr val="tx2"/>
                </a:solidFill>
                <a:cs typeface="Arial" charset="0"/>
              </a:rPr>
              <a:t>		</a:t>
            </a: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endParaRPr lang="cs-CZ" sz="2400" b="1" dirty="0">
              <a:solidFill>
                <a:srgbClr val="10253F"/>
              </a:solidFill>
              <a:latin typeface="Calibri" pitchFamily="34" charset="0"/>
            </a:endParaRPr>
          </a:p>
          <a:p>
            <a:pPr algn="ctr"/>
            <a:endParaRPr lang="cs-CZ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78759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10412</TotalTime>
  <Words>3913</Words>
  <Application>Microsoft Office PowerPoint</Application>
  <PresentationFormat>Předvádění na obrazovce (4:3)</PresentationFormat>
  <Paragraphs>597</Paragraphs>
  <Slides>61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6" baseType="lpstr">
      <vt:lpstr>Arial</vt:lpstr>
      <vt:lpstr>Calibri</vt:lpstr>
      <vt:lpstr>Courier New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Identifikace výzvy 02_16_011 1 </vt:lpstr>
      <vt:lpstr>OP VVV: výzva 02_16_011 Rozvoj klíčových kompetencí v rámci oborových didaktik, průřezových témat a mezipředmětových vztahů</vt:lpstr>
      <vt:lpstr>Identifikace výzvy 02_16_011                2 </vt:lpstr>
      <vt:lpstr>Aktivity projektu</vt:lpstr>
      <vt:lpstr>Aktivity projektu</vt:lpstr>
      <vt:lpstr>Aktivity projektu</vt:lpstr>
      <vt:lpstr>Aktivity projektu</vt:lpstr>
      <vt:lpstr>OP VVV: výzva 02_16_012 Gramotnosti</vt:lpstr>
      <vt:lpstr>Identifikace výzvy</vt:lpstr>
      <vt:lpstr>Identifikace výzvy</vt:lpstr>
      <vt:lpstr>Aktivity projektu</vt:lpstr>
      <vt:lpstr>Aktivity projektu</vt:lpstr>
      <vt:lpstr>Aktivity projektu</vt:lpstr>
      <vt:lpstr>OP VVV: výzva 02_16_010 Budování kapacit pro rozvoj škol I.</vt:lpstr>
      <vt:lpstr>Identifikace výzvy</vt:lpstr>
      <vt:lpstr>Identifikace výzvy</vt:lpstr>
      <vt:lpstr>Aktivity projektu</vt:lpstr>
      <vt:lpstr>Aktivity projektu</vt:lpstr>
      <vt:lpstr>Aktivity projektu</vt:lpstr>
      <vt:lpstr>Prezentace aplikace PowerPoint</vt:lpstr>
      <vt:lpstr>Dotační program MŠMT „Podpora zabezpečení škol a školských zařízení“</vt:lpstr>
      <vt:lpstr>Rozvojový program MŠMT „Zajištění bezplatné přípravy k začlenění do základního vzdělávání dětí osob se státní příslušností jiného členského státu Evropské unie“</vt:lpstr>
      <vt:lpstr>Dotační program MŠMT  Podpora aktivit v oblasti integrace cizinců na území ČR v roce 2015</vt:lpstr>
      <vt:lpstr>Rozvojový program „Bezplatná výuka českého jazyka přizpůsobená potřebám  žáků–cizinců z třetích zemí“</vt:lpstr>
      <vt:lpstr>Prezentace aplikace PowerPoint</vt:lpstr>
      <vt:lpstr>Příklady dobré praxe v rámci rozvoje:</vt:lpstr>
      <vt:lpstr>Rozvoj technických a přírodovědných znalostí</vt:lpstr>
      <vt:lpstr>Rozvoj jazykových dovedností</vt:lpstr>
      <vt:lpstr>Rozvoj podnikavosti</vt:lpstr>
      <vt:lpstr>Zdravý životní styl – prevence  sociálně patologických jevů</vt:lpstr>
      <vt:lpstr>Inkluze</vt:lpstr>
      <vt:lpstr>Vzdělávání pracovníků škol</vt:lpstr>
      <vt:lpstr>Síťování škol a výměna zkušeností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Kollar</dc:creator>
  <cp:lastModifiedBy>Luboš Fleischmann</cp:lastModifiedBy>
  <cp:revision>708</cp:revision>
  <cp:lastPrinted>2016-01-22T07:47:39Z</cp:lastPrinted>
  <dcterms:created xsi:type="dcterms:W3CDTF">2008-02-25T19:15:15Z</dcterms:created>
  <dcterms:modified xsi:type="dcterms:W3CDTF">2016-02-06T12:24:38Z</dcterms:modified>
</cp:coreProperties>
</file>